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010400" cy="9296400"/>
  <p:embeddedFontLst>
    <p:embeddedFont>
      <p:font typeface="Century Gothic" panose="020B0502020202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Quattrocento Sans" panose="020B0604020202020204" charset="0"/>
      <p:regular r:id="rId35"/>
      <p:bold r:id="rId36"/>
      <p:italic r:id="rId37"/>
      <p:boldItalic r:id="rId38"/>
    </p:embeddedFont>
    <p:embeddedFont>
      <p:font typeface="Times" panose="02020603050405020304"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8vG5vKXqkMQjI4ekSOw/fY0TZ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78BE52-7675-4117-8A0C-63B4035129E7}">
  <a:tblStyle styleId="{E678BE52-7675-4117-8A0C-63B4035129E7}"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4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3" name="Google Shape;213;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10</a:t>
            </a:fld>
            <a:endParaRPr sz="1300">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2" name="Google Shape;222;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11</a:t>
            </a:fld>
            <a:endParaRPr sz="1300">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1" name="Google Shape;231;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12</a:t>
            </a:fld>
            <a:endParaRPr sz="1300">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13</a:t>
            </a:fld>
            <a:endParaRPr sz="13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8" name="Google Shape;248;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5" name="Google Shape;255;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15</a:t>
            </a:fld>
            <a:endParaRPr sz="1300">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5" name="Google Shape;27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8" name="Google Shape;15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1441" lvl="0" indent="-171441" algn="l" rtl="0">
              <a:spcBef>
                <a:spcPts val="0"/>
              </a:spcBef>
              <a:spcAft>
                <a:spcPts val="0"/>
              </a:spcAft>
              <a:buClr>
                <a:schemeClr val="dk1"/>
              </a:buClr>
              <a:buSzPts val="1200"/>
              <a:buFont typeface="Calibri"/>
              <a:buChar char="•"/>
            </a:pPr>
            <a:r>
              <a:rPr lang="en-US"/>
              <a:t>At Lithia Springs, we have 2 major goals.  </a:t>
            </a:r>
            <a:endParaRPr/>
          </a:p>
          <a:p>
            <a:pPr marL="171441" lvl="0" indent="-171441" algn="l" rtl="0">
              <a:spcBef>
                <a:spcPts val="0"/>
              </a:spcBef>
              <a:spcAft>
                <a:spcPts val="0"/>
              </a:spcAft>
              <a:buClr>
                <a:schemeClr val="dk1"/>
              </a:buClr>
              <a:buSzPts val="1200"/>
              <a:buFont typeface="Calibri"/>
              <a:buChar char="•"/>
            </a:pPr>
            <a:r>
              <a:rPr lang="en-US"/>
              <a:t>The 1</a:t>
            </a:r>
            <a:r>
              <a:rPr lang="en-US" baseline="30000"/>
              <a:t>st</a:t>
            </a:r>
            <a:r>
              <a:rPr lang="en-US"/>
              <a:t> goal is to increase student achievement in mathematics and language arts.  These goals are also the focus of out SIP.</a:t>
            </a:r>
            <a:endParaRPr/>
          </a:p>
          <a:p>
            <a:pPr marL="171441" lvl="0" indent="-171441" algn="l" rtl="0">
              <a:spcBef>
                <a:spcPts val="0"/>
              </a:spcBef>
              <a:spcAft>
                <a:spcPts val="0"/>
              </a:spcAft>
              <a:buClr>
                <a:schemeClr val="dk1"/>
              </a:buClr>
              <a:buSzPts val="1200"/>
              <a:buFont typeface="Calibri"/>
              <a:buChar char="•"/>
            </a:pPr>
            <a:r>
              <a:rPr lang="en-US"/>
              <a:t>We identified these as major goals due to a large number of students not meeting proficiency on EOCTs in each content area as already alluded to by Dr. Askew.</a:t>
            </a:r>
            <a:endParaRPr/>
          </a:p>
          <a:p>
            <a:pPr marL="171441" lvl="0" indent="-171441" algn="l" rtl="0">
              <a:spcBef>
                <a:spcPts val="0"/>
              </a:spcBef>
              <a:spcAft>
                <a:spcPts val="0"/>
              </a:spcAft>
              <a:buClr>
                <a:schemeClr val="dk1"/>
              </a:buClr>
              <a:buSzPts val="1200"/>
              <a:buFont typeface="Calibri"/>
              <a:buChar char="•"/>
            </a:pPr>
            <a:r>
              <a:rPr lang="en-US"/>
              <a:t>The 2</a:t>
            </a:r>
            <a:r>
              <a:rPr lang="en-US" baseline="30000"/>
              <a:t>nd</a:t>
            </a:r>
            <a:r>
              <a:rPr lang="en-US"/>
              <a:t> goal is to increase the graduation rate among our students.</a:t>
            </a:r>
            <a:endParaRPr/>
          </a:p>
          <a:p>
            <a:pPr marL="171441" lvl="0" indent="-171441" algn="l" rtl="0">
              <a:spcBef>
                <a:spcPts val="0"/>
              </a:spcBef>
              <a:spcAft>
                <a:spcPts val="0"/>
              </a:spcAft>
              <a:buClr>
                <a:schemeClr val="dk1"/>
              </a:buClr>
              <a:buSzPts val="1200"/>
              <a:buFont typeface="Calibri"/>
              <a:buChar char="•"/>
            </a:pPr>
            <a:r>
              <a:rPr lang="en-US"/>
              <a:t>These 2 goals are parallel.  We feel creating ways to increasing student achievement should assist with increasing the graduation rate, and conversely, finding ways to increase the graduation rate should assist with increasing student achievement.  </a:t>
            </a:r>
            <a:endParaRPr/>
          </a:p>
        </p:txBody>
      </p:sp>
      <p:sp>
        <p:nvSpPr>
          <p:cNvPr id="294" name="Google Shape;294;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21</a:t>
            </a:fld>
            <a:endParaRPr sz="1300">
              <a:solidFill>
                <a:schemeClr val="dk1"/>
              </a:solidFill>
              <a:latin typeface="Times"/>
              <a:ea typeface="Times"/>
              <a:cs typeface="Times"/>
              <a:sym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7" name="Google Shape;30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5" name="Google Shape;315;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9" name="Google Shape;179;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5</a:t>
            </a:fld>
            <a:endParaRPr sz="1300">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Times"/>
                <a:ea typeface="Times"/>
                <a:cs typeface="Times"/>
                <a:sym typeface="Times"/>
              </a:rPr>
              <a:t>9</a:t>
            </a:fld>
            <a:endParaRPr sz="1300">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6"/>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2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35"/>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3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36"/>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3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37"/>
          <p:cNvSpPr txBox="1">
            <a:spLocks noGrp="1"/>
          </p:cNvSpPr>
          <p:nvPr>
            <p:ph type="title"/>
          </p:nvPr>
        </p:nvSpPr>
        <p:spPr>
          <a:xfrm>
            <a:off x="1181409" y="1447800"/>
            <a:ext cx="6001049" cy="231764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body" idx="1"/>
          </p:nvPr>
        </p:nvSpPr>
        <p:spPr>
          <a:xfrm>
            <a:off x="1454530" y="3765449"/>
            <a:ext cx="5449871"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37"/>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3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p37"/>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
        <p:nvSpPr>
          <p:cNvPr id="99" name="Google Shape;99;p37"/>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3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39"/>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39"/>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39"/>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39"/>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39"/>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39"/>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39"/>
          <p:cNvCxnSpPr/>
          <p:nvPr/>
        </p:nvCxnSpPr>
        <p:spPr>
          <a:xfrm>
            <a:off x="2795334"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15" name="Google Shape;115;p39"/>
          <p:cNvCxnSpPr/>
          <p:nvPr/>
        </p:nvCxnSpPr>
        <p:spPr>
          <a:xfrm>
            <a:off x="5223030"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16" name="Google Shape;116;p3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0"/>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40"/>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3" name="Google Shape;123;p40"/>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40"/>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40"/>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40"/>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40"/>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40"/>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9" name="Google Shape;129;p40"/>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40"/>
          <p:cNvCxnSpPr/>
          <p:nvPr/>
        </p:nvCxnSpPr>
        <p:spPr>
          <a:xfrm>
            <a:off x="2795334"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31" name="Google Shape;131;p40"/>
          <p:cNvCxnSpPr/>
          <p:nvPr/>
        </p:nvCxnSpPr>
        <p:spPr>
          <a:xfrm>
            <a:off x="5223030"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32" name="Google Shape;132;p4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4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1"/>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4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42"/>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2"/>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4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2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2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40" name="Google Shape;40;p2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30"/>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7" name="Google Shape;47;p3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3" name="Google Shape;53;p31"/>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4" name="Google Shape;54;p31"/>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5" name="Google Shape;55;p31"/>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6" name="Google Shape;56;p3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33"/>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3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34"/>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3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p:nvPr/>
        </p:nvSpPr>
        <p:spPr>
          <a:xfrm>
            <a:off x="6299432" y="1676400"/>
            <a:ext cx="2819400" cy="2819400"/>
          </a:xfrm>
          <a:prstGeom prst="ellipse">
            <a:avLst/>
          </a:prstGeom>
          <a:gradFill>
            <a:gsLst>
              <a:gs pos="0">
                <a:srgbClr val="ADC5B8">
                  <a:alpha val="6666"/>
                </a:srgbClr>
              </a:gs>
              <a:gs pos="36000">
                <a:srgbClr val="ADC5B8">
                  <a:alpha val="5882"/>
                </a:srgbClr>
              </a:gs>
              <a:gs pos="69000">
                <a:srgbClr val="ADC5B8">
                  <a:alpha val="0"/>
                </a:srgbClr>
              </a:gs>
              <a:gs pos="100000">
                <a:srgbClr val="ADC5B8">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5"/>
          <p:cNvSpPr/>
          <p:nvPr/>
        </p:nvSpPr>
        <p:spPr>
          <a:xfrm>
            <a:off x="5689832" y="-457200"/>
            <a:ext cx="1600200" cy="1600200"/>
          </a:xfrm>
          <a:prstGeom prst="ellipse">
            <a:avLst/>
          </a:prstGeom>
          <a:gradFill>
            <a:gsLst>
              <a:gs pos="0">
                <a:srgbClr val="ADC5B8">
                  <a:alpha val="13725"/>
                </a:srgbClr>
              </a:gs>
              <a:gs pos="36000">
                <a:srgbClr val="ADC5B8">
                  <a:alpha val="6666"/>
                </a:srgbClr>
              </a:gs>
              <a:gs pos="73000">
                <a:srgbClr val="ADC5B8">
                  <a:alpha val="0"/>
                </a:srgbClr>
              </a:gs>
              <a:gs pos="100000">
                <a:srgbClr val="ADC5B8">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5"/>
          <p:cNvSpPr/>
          <p:nvPr/>
        </p:nvSpPr>
        <p:spPr>
          <a:xfrm>
            <a:off x="6299432" y="6096000"/>
            <a:ext cx="990600" cy="990600"/>
          </a:xfrm>
          <a:prstGeom prst="ellipse">
            <a:avLst/>
          </a:prstGeom>
          <a:gradFill>
            <a:gsLst>
              <a:gs pos="0">
                <a:srgbClr val="ADC5B8">
                  <a:alpha val="13725"/>
                </a:srgbClr>
              </a:gs>
              <a:gs pos="36000">
                <a:srgbClr val="ADC5B8">
                  <a:alpha val="6666"/>
                </a:srgbClr>
              </a:gs>
              <a:gs pos="66000">
                <a:srgbClr val="ADC5B8">
                  <a:alpha val="0"/>
                </a:srgbClr>
              </a:gs>
              <a:gs pos="100000">
                <a:srgbClr val="ADC5B8">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5"/>
          <p:cNvSpPr/>
          <p:nvPr/>
        </p:nvSpPr>
        <p:spPr>
          <a:xfrm>
            <a:off x="-153988" y="2667000"/>
            <a:ext cx="4191000" cy="4191000"/>
          </a:xfrm>
          <a:prstGeom prst="ellipse">
            <a:avLst/>
          </a:prstGeom>
          <a:gradFill>
            <a:gsLst>
              <a:gs pos="0">
                <a:srgbClr val="ADC5B8">
                  <a:alpha val="10980"/>
                </a:srgbClr>
              </a:gs>
              <a:gs pos="36000">
                <a:srgbClr val="ADC5B8">
                  <a:alpha val="9803"/>
                </a:srgbClr>
              </a:gs>
              <a:gs pos="75000">
                <a:srgbClr val="ADC5B8">
                  <a:alpha val="0"/>
                </a:srgbClr>
              </a:gs>
              <a:gs pos="100000">
                <a:srgbClr val="ADC5B8">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5"/>
          <p:cNvSpPr/>
          <p:nvPr/>
        </p:nvSpPr>
        <p:spPr>
          <a:xfrm>
            <a:off x="-839788" y="2895600"/>
            <a:ext cx="2362200" cy="2362200"/>
          </a:xfrm>
          <a:prstGeom prst="ellipse">
            <a:avLst/>
          </a:prstGeom>
          <a:gradFill>
            <a:gsLst>
              <a:gs pos="0">
                <a:srgbClr val="ADC5B8">
                  <a:alpha val="7843"/>
                </a:srgbClr>
              </a:gs>
              <a:gs pos="36000">
                <a:srgbClr val="ADC5B8">
                  <a:alpha val="7843"/>
                </a:srgbClr>
              </a:gs>
              <a:gs pos="72000">
                <a:srgbClr val="ADC5B8">
                  <a:alpha val="0"/>
                </a:srgbClr>
              </a:gs>
              <a:gs pos="100000">
                <a:srgbClr val="ADC5B8">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5"/>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25"/>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2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2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2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1"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1"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1"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1"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1"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1"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1"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1"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381000" y="381000"/>
            <a:ext cx="7315200" cy="182809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ts val="6480"/>
              <a:buFont typeface="Quattrocento Sans"/>
              <a:buNone/>
            </a:pPr>
            <a:r>
              <a:rPr lang="en-US" sz="6480">
                <a:solidFill>
                  <a:schemeClr val="lt1"/>
                </a:solidFill>
                <a:latin typeface="Quattrocento Sans"/>
                <a:ea typeface="Quattrocento Sans"/>
                <a:cs typeface="Quattrocento Sans"/>
                <a:sym typeface="Quattrocento Sans"/>
              </a:rPr>
              <a:t>Success is our only option!</a:t>
            </a:r>
            <a:endParaRPr sz="1440">
              <a:solidFill>
                <a:schemeClr val="lt1"/>
              </a:solidFill>
              <a:latin typeface="Quattrocento Sans"/>
              <a:ea typeface="Quattrocento Sans"/>
              <a:cs typeface="Quattrocento Sans"/>
              <a:sym typeface="Quattrocento Sans"/>
            </a:endParaRPr>
          </a:p>
        </p:txBody>
      </p:sp>
      <p:sp>
        <p:nvSpPr>
          <p:cNvPr id="152" name="Google Shape;152;p1"/>
          <p:cNvSpPr txBox="1">
            <a:spLocks noGrp="1"/>
          </p:cNvSpPr>
          <p:nvPr>
            <p:ph type="subTitle" idx="1"/>
          </p:nvPr>
        </p:nvSpPr>
        <p:spPr>
          <a:xfrm>
            <a:off x="1524000" y="5093810"/>
            <a:ext cx="5712179" cy="457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00"/>
              <a:buNone/>
            </a:pPr>
            <a:r>
              <a:rPr lang="en-US"/>
              <a:t>DOUGLAS COUNTY SCHOOL SYSTEM</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endParaRPr/>
          </a:p>
        </p:txBody>
      </p:sp>
      <p:sp>
        <p:nvSpPr>
          <p:cNvPr id="153" name="Google Shape;153;p1"/>
          <p:cNvSpPr txBox="1"/>
          <p:nvPr/>
        </p:nvSpPr>
        <p:spPr>
          <a:xfrm>
            <a:off x="609600" y="2820110"/>
            <a:ext cx="7924800" cy="205669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PERFORMANCE LEARNING CENTER</a:t>
            </a:r>
            <a:endParaRPr/>
          </a:p>
          <a:p>
            <a:pPr marL="0" marR="0" lvl="0" indent="0" algn="ctr" rtl="0">
              <a:lnSpc>
                <a:spcPct val="90000"/>
              </a:lnSpc>
              <a:spcBef>
                <a:spcPts val="0"/>
              </a:spcBef>
              <a:spcAft>
                <a:spcPts val="0"/>
              </a:spcAft>
              <a:buClr>
                <a:schemeClr val="lt1"/>
              </a:buClr>
              <a:buSzPts val="3240"/>
              <a:buFont typeface="Arial"/>
              <a:buNone/>
            </a:pPr>
            <a:r>
              <a:rPr lang="en-US" sz="3240" b="0" i="0" u="none" strike="noStrike" cap="none">
                <a:solidFill>
                  <a:schemeClr val="lt1"/>
                </a:solidFill>
                <a:latin typeface="Arial"/>
                <a:ea typeface="Arial"/>
                <a:cs typeface="Arial"/>
                <a:sym typeface="Arial"/>
              </a:rPr>
              <a:t>NEW STUDENT ORIENTATION</a:t>
            </a:r>
            <a:endParaRPr/>
          </a:p>
          <a:p>
            <a:pPr marL="0" marR="0" lvl="0" indent="0" algn="ctr" rtl="0">
              <a:lnSpc>
                <a:spcPct val="90000"/>
              </a:lnSpc>
              <a:spcBef>
                <a:spcPts val="0"/>
              </a:spcBef>
              <a:spcAft>
                <a:spcPts val="0"/>
              </a:spcAft>
              <a:buClr>
                <a:schemeClr val="lt1"/>
              </a:buClr>
              <a:buSzPts val="3240"/>
              <a:buFont typeface="Arial"/>
              <a:buNone/>
            </a:pPr>
            <a:r>
              <a:rPr lang="en-US" sz="3240" b="0" i="0" u="none" strike="noStrike" cap="none">
                <a:solidFill>
                  <a:schemeClr val="lt1"/>
                </a:solidFill>
                <a:latin typeface="Arial"/>
                <a:ea typeface="Arial"/>
                <a:cs typeface="Arial"/>
                <a:sym typeface="Arial"/>
              </a:rPr>
              <a:t>SEPTEMBER 21, 2020</a:t>
            </a:r>
            <a:endParaRPr sz="3240" b="0" i="0" u="none" strike="noStrike" cap="none">
              <a:solidFill>
                <a:schemeClr val="lt1"/>
              </a:solidFill>
              <a:latin typeface="Arial"/>
              <a:ea typeface="Arial"/>
              <a:cs typeface="Arial"/>
              <a:sym typeface="Arial"/>
            </a:endParaRPr>
          </a:p>
        </p:txBody>
      </p:sp>
      <p:pic>
        <p:nvPicPr>
          <p:cNvPr id="154" name="Google Shape;154;p1"/>
          <p:cNvPicPr preferRelativeResize="0"/>
          <p:nvPr/>
        </p:nvPicPr>
        <p:blipFill rotWithShape="1">
          <a:blip r:embed="rId3">
            <a:alphaModFix/>
          </a:blip>
          <a:srcRect/>
          <a:stretch/>
        </p:blipFill>
        <p:spPr>
          <a:xfrm>
            <a:off x="15695613" y="11693763"/>
            <a:ext cx="953579" cy="671209"/>
          </a:xfrm>
          <a:prstGeom prst="rect">
            <a:avLst/>
          </a:prstGeom>
          <a:noFill/>
          <a:ln>
            <a:noFill/>
          </a:ln>
        </p:spPr>
      </p:pic>
      <p:pic>
        <p:nvPicPr>
          <p:cNvPr id="155" name="Google Shape;155;p1"/>
          <p:cNvPicPr preferRelativeResize="0"/>
          <p:nvPr/>
        </p:nvPicPr>
        <p:blipFill rotWithShape="1">
          <a:blip r:embed="rId4">
            <a:alphaModFix/>
          </a:blip>
          <a:srcRect/>
          <a:stretch/>
        </p:blipFill>
        <p:spPr>
          <a:xfrm>
            <a:off x="7987861" y="5823856"/>
            <a:ext cx="995300" cy="805544"/>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484710" y="452718"/>
            <a:ext cx="7055380" cy="1071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520"/>
              <a:buFont typeface="Arial"/>
              <a:buNone/>
            </a:pPr>
            <a:r>
              <a:rPr lang="en-US" sz="2520" b="1">
                <a:latin typeface="Arial"/>
                <a:ea typeface="Arial"/>
                <a:cs typeface="Arial"/>
                <a:sym typeface="Arial"/>
              </a:rPr>
              <a:t>Course Completion and Graduation Focus:</a:t>
            </a:r>
            <a:br>
              <a:rPr lang="en-US" sz="2520" b="1">
                <a:latin typeface="Arial"/>
                <a:ea typeface="Arial"/>
                <a:cs typeface="Arial"/>
                <a:sym typeface="Arial"/>
              </a:rPr>
            </a:br>
            <a:r>
              <a:rPr lang="en-US" sz="2520" b="1">
                <a:latin typeface="Arial"/>
                <a:ea typeface="Arial"/>
                <a:cs typeface="Arial"/>
                <a:sym typeface="Arial"/>
              </a:rPr>
              <a:t>Performance Learning Center</a:t>
            </a:r>
            <a:endParaRPr sz="4320">
              <a:latin typeface="Arial"/>
              <a:ea typeface="Arial"/>
              <a:cs typeface="Arial"/>
              <a:sym typeface="Arial"/>
            </a:endParaRPr>
          </a:p>
        </p:txBody>
      </p:sp>
      <p:sp>
        <p:nvSpPr>
          <p:cNvPr id="216" name="Google Shape;216;p10" descr="data:image/png;base64,iVBORw0KGgoAAAANSUhEUgAAARAAAACKCAYAAABigBWEAAAAAXNSR0IArs4c6QAAAARnQU1BAACxjwv8YQUAAAAJcEhZcwAAIdUAACHVAQSctJ0AAD+FSURBVHhe7Z0HXI3fG8Dfe1PJ5m+l0k57UMmMjJKMhqKkbEKy995bQ0I/MiObzJCsyCirKDQkWUl73v7nOb3v6966pVJW5/v5nM+Z77r3Pc/7nPUcikAgEAgEAoFAIBAIBAKBQCAQCAQCgUAgEAgEAoFAIBAIBAKBQCAQCAQCgUAgEAgEwl/CqFH2sj7bPKwgLNumVVFJx58OYWC004gIz61b99BRwr+CgUdR636+n+kYoQbh0v5fxZOwMAUbq0FhRUVFIhB/8OCB6NWLV+MCzwQuxQUQrVq2xC+QWF2xl40aNj6PE0twJeiSzsb1a5zpKOEfIvlz1v8oA89COkqoIf4aAXLr1i3dgIA9rSE8asLYB/fv3jWQk2pdcOfOHQl9ff18SH/69LEW+PFJHzjdenXRgHDz5q2OPX0Z3R/CInXqFIAfFBTUdvgw28MQbtq02RvwGZBQ4jCairaqSjqdTPgrKeJKdPXKpSOEGuCvECBLliwwcbC1Dl+xdO1LiMu1lTbDGYhhNpZZPB6vIR1lGTLEOQf8NlLSUjgBEeC1vTH4Y5yGx98MCbGDcMTzKEXwGU4GBMwHX1FR0X/spCmdcSIiMTFRZZrrZA8kYOrRSYS/gOxcnhg0acSMvPBHhlBLUJBpk8vfX1Gy/wLCFn37vGLS5WXa5PPnR0RE1If4EJvBj+gkjNUAi0jmGEQpATpv3rxWkDewX78ddBLcSwFzDDi4NzqL8CeCBMaRK68sj1551Y8ycOdxUFMGNEs6l1Ab0FRWTKcruSjEe/fsfhji0dHRWGNgKjN/GJzz8KEmkIa0EnGIg2CBOIOPj1cvSPf22OJBJ5WCOReEh1gOfgzhdnIy3yDeXlvtLcRXLFm0GeJRUVGltB8CobbwRzRhIiMj/zdn+vSdbq6T1zJaQeijCCwo1BTkksC/EnxjKPh9enR7BT4/0OchKiqKBUVhYdEG8DkcDu5A4xUW1gGfISQ42AL8Ah7nBU7go4OuZh9LC3MXOooJuxeqDf7LuLe4+fPoSZSMZBvJm4uWrZgOXzWzXj3Seht3S4Q8wu/lPY9XH7QPcAjcwU74xxnrPGI788VnnNuUiX0hD4V5EMcFEfxxBzvbOxA+fvx4S5yJyMzMbEMHq8TF84Ez4ZzgZk53mwJpTBwXKEF7ba3PkIcE32o6ifCbcNtw24QRHow7EPhcls4m/IskJCRIMBU09tmz1rt3+7Tnr7Be7u5bIayhrPDOUE/nEX9eeU2H7Oxs+b3//TejnbzcSR0N1ZuGOtr3Ddtr39dupxKip6UecOrEiQnfvn37H11cgPj4eAEhJCctifs/ZkybOgfiqGkkAf6aNWvk+O+HQaOdciodJPwiLGee8yspPBi3+VD4JLoYoQb4rR1LM6dNG370yKH9brNmGk+bNusGpA21Hjw8NDR0v4amjsn5y5eD+Stop06dIw8fP4mHZxmQqtpcUUbqWSGvEDQR/DxOI8cE6erqbvPavv2ujY1NnpycHG7OxMXFiezx8hJfuGaNaeCpk26XL13QhXQul1soKS0VfTv0viZq+vAgjQGaKXJSrdm0+g0aZEdGv67Hf1/i4nWzomPj66soyGfk5mTVt7K23bLF03M6nU2oQep28UrLySs9CsdP86Z133y+PE5gtI1QPfxyAXLE399u73++G89fuSrTvZO+QXz82zBdXT3X0+cvekK+nfWgHndD7wY3/V+zwRFPo07jg0qwdvlyje0+256hYJGCstKz4JDbuJ/iZ0CaRaN2im1f5OXmS4IQcRrjILls2aaPdDZ14/p1lz3/+Q7ZvW+/ibqiXHZWTo64jm77y60lW3+4dOG8I10M+l54ce+SSfv7V2DgjgQ7p0LvsJgoJz/vzhQxOkqoJn6pAOH/akPHJ/hMmoWlpZmehvbHFSuX4WFXVAlFUWXEE78YnBzsr18PvmrcslWr8/fDn+DJYTUBdMAZ6OmEffr4ob3tMPv1GzZtwc0XBsW2UnkFBQWizDMAzHMw940EUv3e3bsMMB888OXMmfPCcSFCtXAm+EXzgbMvf6KjlSL63uS6KlwuGYb/27CzsgyHSmZnZ7WLTsKsWbSoA6Tzu2lTprjR2RizXsYPIX2Xj88AOumXMcjcDHesWg0etJdOwiABwfahtNfVSoAyA/r1PQPx7kYdI5hnYRwuSKh+hPR7CHWEvxthFQlVwhZ0kOrbq+cI64EWE/iH3/qYdNsHx0yfMpGdEfq7mDx+/Hi4lz2+OwXWzsTExGjwP5ujg+0UJj5p/PgedjaWARBWaCsloE0RqglhwkKYI9QIv6wJw1Sw2MT3zblc7hcIqyrKZ2VnZ0nwNwUAJERE5aUlc2bMnu09Zep0PJxancD5keOipgb4Erm5uY2ys7Olnj5+bGjcs+dGuphQuhh1fPM+KVHmTcI7PMENmOfq2mro6NEtdXR0njLPyf9M6FmgSSNS8jkJ1UBFhcN9V/Lb1wC/7Ec9c+ZM8ykTxuJ269KVq7YcOnBwaPSLSEmJevWyXryKrY8LIebPnb3Z/8B+VyRoBCaAlQdoLUgYCF15CYIiNDRU0t/fP70Zirdo1443efLkjOLc0uzw8toxfvLk8XS0LGDBHW/nrt29TPv3v0anYYQJEGFphGqgDOFRR4RDFRQKZolyuQX59yazQp/wFzJrxgwXqEyMgy8znYVBaYVmvXvh4dyqsNPHe+Hp06cn37t3xx41Lcw+fvyoQmdVGCRslOngD9Fop/zB2nLgTTqKMTXpgft6pk+efO7r169NbK0GXYW4VjslsrK3mkAfhSbIFXFgFIZpotCOH0XLvQJ5dP5fswK91oLa+/ldjfTX0NFS3L192yQ1NVWBjmLkpFoXbvfysqWjvxX0klVY+3F2HOqrKCudR0cx8CyMkGQcnUUdOrTPbN++fexqYkLlSM78bARSAEjLyPnKLxyiYlPonO/w5zPufHS0OH06wp8IVBgVBdnLdLRc0H+M7W+cOnXop6ahVyeHDh1qRQcrxIypk61KalMmxl0Hu4wfF2RvZ43X3pw+cWIQv0ABt2uXlxIuTKgQ1kdXeFLLzYslA41YR698RjAIo6nJjlICBNznzzlq9GkJfxpMBYEZnFCxtm5a501nlQLKeXl5NaCjNcKkCeN2Pn70aAwd/SHovau0mrt582YNeek2ZY60ML/J3t2+0708PJyZOJ1N+AFttji+BuEBruEaq6xi8VBUVIhghEJ8Uhqd+p0mPYULEHBuG6/Ppk9PqCI10h5ctWatO/jo/+PA6MOWTZsnQhhn8gEVKO5dslh5nZo/y8xpbscDz5we26hhw+d0Urmg+6wHs0npaIWZPn368ymubsbChEL3zh1Pgg+dqE6jxmye7OrqN3mqG3550fWag08oG+6KfoVJ6V/YJm96fo7E22+fsclKLiLqqAPunJcd5AceC2rAUKkZZc0ZKyqSbtnIFsmfKve5EWpIgAx3GukGlQXcdt//8Jf/7du3pjiTBirai9dxCqiy1pilqAO+vrJHj/hjQ8voXWqEE8vB19cX1sJk0dFKM3327Nvde/aYZ9hBDw9TM9SvX69Uk+hJRLg0+EiAZOIEQimCoS8KaRy8Ik6p97SthxMreFVlm7XwmtUTm1TgGHpSsUnfqGevv1Dcjnh1hADNGtfNyAiZkF4U5sqZ4ajXAcmfbkiIkDk6v5vk5GSBTlGGDtpa90t+lXU11GLXrFw+i47WGF0M2+Pl9uCmTp0USicLJTIy0pgO/jQm3bs+mDBmFDY4BNy7d0+Xvg/e58+fpcaPGsWORtFFCCVAmmszpslSlnv2IS4RCWCWpA/p7/D6GCHNlZHLgz7QxQRAwoMXP2FWbHhzDfJfVIFqmZdg3NkoOi4uVmD4s0XL5l/zcwpveu/cuadL9+6n6GRq4vjxo59HPFp94979SnVUVoWSFbSseRgL5s4dtmrtWn86Wi3ASMybt0mN0BcOaxh62mqvUj6nCKwI3eSxTc7GxiYewqGhoR07dep0D2fUclbcOuiw6NrBA3S0XIoWnaND38nKyc+OeZuaJVqHy1ORadK0Th2RUqNqhfkFhS8NzNLy3iU3pZMwqg/PK0nIyr6mo4QfUC0CpJuR4ceEhPgW3bp3uxEWerdjbn4+O0zWVk724807YaywgEr9qyZUoaZEyof3SewLYtKr17U9+w/1oqMs0dHRo1RUVHbT0WoDNA70rKz6fcjXt82rtwk+jRo1POk2YxbejyY4+OpYZwf7nRD+Vb/Ln0xXv5nHbyVE4mZnRRAmQH7EU6XOmYXf0tjJiyVp4WgzSXrLsjI7/gnfqbYXFr64SCPkzl6wuO36VcsTUFJR1KtY2Xr16r0tLlEsPJ5Hv27ToEGD93RSjVOWFrJyySKfUWPGBe3du9d53sKFNbJIb+vWTZYnjx6fG3L7Tkc6ieXWrVsDHWytWXMFHA4nL+5dcq2en9Bk7ZCM1LzMMiu2MCojQN7YjX+Vdu12hYbO63cyiFY569eOjhLKoFq/ePDFRR4+543QMH1ZWdmHEAbWrVupf+7U2b03Qu8JGASqaTZvWrfJfdNm1rgPCJBnjx87aeroCKyurSlgaPfsxctNNDU18UiTr7e35oqVy57iTETTpk3uRTx/aURHCXzAB4mzon+5m0NVRIDw8vMLnrTRK3dyoN7n57Ve+6sK1ToKw29IR1RUFLQQFm93z/u/WngA02fMmTHEzn4cHaVWrFjS41cJD+BKyM3/WZj2xhbdgTEuLmAIieKKiBSCMCPCo+pM0O/PCuKyKMjMzPiR8CBUnWoVIEgNL7pz/w42ZPvw4UNVnIjYsmX9qgGDBu2nozUG2EL98uWLRkJCgkFUVFQP1EwYdPLYMUcuxcNDflKSbZIXLlwaEhcT0zkuLq5zamqqEvrK1aj1MEVFxW9tJKUSFixYwBr41evQ4TyvsFCkpq/9r7PNdIImHSyTZ3Ida3SSYm2n2tW208eOTX6XlPTaxdX1Ap30yzpOS/Z3ALPmzHc5f/7M4OdPn/WFe+hqpJ/8NuGtwAhQTd8bEhTYrir/deBe69Wvnx0V84bsdFcG5TVh0uccy2kgJlGXjgrly/HAhLcT5ralo+VCmjBVo8oaiK6WBqjlpX50V9dJnoU8Hrso7uK5c2PHT5jACpOaxH64UyktZ6/frtXnL101hcq7zcPDu6Tw0NTRjqSDNQZoZo2bNhPYLV5RUeFxZPRrsilVZSlCcmXROepHwgPIvByC91Im1BxVlrr8X3sHR2er1evWndTX0T766dMHm5Jf2pr+wjPAl15PW+3z1y9fwfRHRYB7q9ZmXFnA1xRpIfnoeqTZUkFKaiDXhq961FNetz0d/SFZ4c9fRve1q9BICtFAqkaVK8/ylWuG1hEVxcvYD+73OwGCAoQHzqSJjY2tKyYmJrDUvSaBL33E0xf/k2zd5gOdVC6/SngA6N5ghKrc6128eFEV/Y6Fjg7DFtBJtZ4BSkYpWXNOZIHWURnhAdTT0yDDsDVMlSuQ06hRR17HJ4qDdqGtreNKJ1POYyewnYVTJ0446Tx2lAEd/WXcfRTeur/5gOF0pS1F8+bNv8W9S/5lwoNh5uzZuy9fuMBuAQEoy8ng1V7wtR0/yikKBbk3gq+ttLYc6AvptZ0zwxY1kxATr3I/kWiL5lVe20T4MT+ttl26dMnV1NQUb1T9/v37+pKSkuzisMo2X0x790gsKCzi5mZni2ZmZorn5uaIZmZk/LCtW1lAsHBFRHhcpLGIcLkQLuJwuMhRKIyEDkekSKSIQj5qcXNFQAgVcSlY04XqOYXKo9qO4BWhQMMGjbNvht6r8JeunZJ85kvahOOdO3eMh9lYXkdBaA7i32m713alnXt3X6hTxH157MyZX26F/k8ChCryypwHkvs44EH2mQVqVGFugXh3t7cSJtOFjspEtPjhYA1pwlSRKv1oSDDgLzs0AUBI4ETEIEur3R7bto+GMPrzRdDXNesV0lJwZgXg8XiSXC73l81SrQ40VJWznr+IqfAXsqRQ7aivl5KcVDzd3s5u6Pz1W9zLtORW2ygpQApf3bz/1dNYHwnzMt/bJlsKeFyuiIB2SQRIzVFpNX6b59b1yOOMcB6Nv45KykrXJOrVx30OWz23TQMfsBo8YKSWlm5lt3fEszVB+PzpDt9tFWjfXj/606dPrPW1ew/Cm4FAAccIDycH+8cgaJBArdS07n+Qorwwv5iUqRwK3DfP7gblCQ8gdVodLo9XKNB01U5+XO5sVkLVqbTUZTQO/q8os0XlmVNnVXUMDV9CGqyN4Z+ZWhFQxYStFvAO/IeOHrWkk/848vPzue3bG7xo1KhRZGU1EGdnZ63n4Q9n3X/8dASdJAB6dnj58W+73XdXN3PzgbcgXBuB9wEJjkpXfh5HtKD51jyB2afhLTRB8pT5vhMNpGpU+kdbNH/O8X1+flZm5gM8dvj6ToU0dRXFrMyMDAnomISREEgrqapXhqoci77WLS6cPt09NOxuW7N+/XNatm6dlxgf3/h6yLXC5SvXuGdkZEiuWLZkaPcexnktm7cqTE9L40Y8fiRKUSLZVjY2D2RlZcOZe/8RS5Ys4c6YMUO1KgIEUJSVzn8dnyiwxQC6/4by0pJpEO7Tx2yP7969o3BGLaaqAgRoOO1uvKhcR7ZDPyc24dsLQ/PGdLQURIBUjUr/aOhPFditnqFlq1Yp98OfsNs91pQAQddvevjwoelvXkQfzSnIM78Xerf/mAkTeyyeMzMzOzdXnMvlFqLKKNKqdaukfv36OS5bte4aWIBv0qTJG3x8RkZrBVXlRCgDcRhmjol7K967R/eHLVs1j/bYtnPPp08fpNXUNMpc3v+zAqTk80GcDmKq+rv9a/yMAOFRnKLm7jyB37G8vhAiQKpGpftA4CsNL3j9Bg3Z4TF5Rfk3/MLj2bNnYjLSMjVilAVd/+uwYQ6LFixb9mTfnt2rX76I7Lp/7+5XIDzgvpgNqRo0apTmOHIsnonYuHFj1sSgr/8BCxAedsPtO4LG1FZO/sv0qVMmxkS/bL9sxZqho0YMv2TWy+S3DqGCQGEcnUSoJNBXwivMFxA+TSz6YONNhD+cvkZGzZRlpc/S0UpTVsU5FnB4Hh2kRjoOXwXlfH18+o5ydoTNnHiqygqZWu2UvkC65WCLu/4HD86FsuhLxg4FB1+5Mhny+d2BA7u1wNfRUC1aNH8uTnMcOmTC2tUrF9GHCQAaSFpamjqEQQPBiZVASVa6zN3hgy5dcuW/Nzq51sLLyVHnZWToVcnxeDrIgf/dCSlXlJ0tR1+OUNPwv9yMG+U0QkBYXLp0fujRI0cm0dFKA+ekg2XCXBtRB3yj9rqs+QCI7965033j+vWMAGE1rd27d1lpqipnaKjAQtyiojWrVhSpKStkXzhzpr2v784pQwYP2IsqeJ5e8VofKiAgoFRH8M8KECeHodcSExNl6CiB8NdS6SaMMK4GXbLYuHGdAx2lEuMT+/QxNa1W+54njwew+7o4Ow3DlrzUNdVjLcxN8daS75PfyzBCBeLOY8Yss7KxwYaUYWQHfEBeXimhrXTboIyMdEpdWYEKOOxPZWVm1t2yZbP7isWLPHb57V9mbWvnmfLlM7biLiMj0wkfWI2kp2c8Cw4OkqKj1IqlC8Z27tienf/Sv2+fR5076CUj+Uba5YR/H6i0ZiY9A+koNWXypLvo5RcwVlsZGCFQFpBvoKOZGh4e3gTiY52dDa5fv6z1+fPnPvfv3XNCTZ0Zfrt3zw8JDp6A7kNAPUVqrHROTo7a/fuhfZzs7bssmj/HeruHxzDIM9TVSmWEELioqCihu+X9rAaipaY0e9xoJ3Z7S+Z6ixbMXY98PIxNu1Kd1QTCPwe87BZmfYLoKGVrMzgaVdwqW4GC89FBzML5c5fdvXt32oqli86CkEAVuF5wcHCFz5+ZmVmhbTPRPYts2rRJ4sOHD53dt24+fPNmCO5z2b59u4AQ+lkBothWerJ5rx6D6Ch169ZVRT6hUXTp0gXXmdNcLUv+DgTCXw//i87vOunrrqOLUE4j7J+iL70EHa00cD46yALq/O9yfn67tOnbwPysAJGTkpxqN3gw3jOXAV2H6zJ+/Em4Hh0ny/4JfzzV0gciIiJSGPogYg4dpdRVNWJzc3N/arNsqED8rqOejiPMP/kd7kHoAzP+exkwYMBPVW55BYUWuh06CGznCf003jt2WDKT2ZYuWvDfIDOzWr2YriSGTkf6Oy655G025dSCZ7Ef/nljQU/iU4Vu1gZAHnoXBSYj/g5qpJPu7OnT86WlpKL09PXxnrAVAf0YsCct/poHBwX1wIl/MD169w6D+wUNpLITyZyGDzsycfLUZUZGRtgamrqKUpasnOzFbt26nZ23cMlJdN5U5+H294KvXTUkk8ooytzt9Kbzt+Ond9WVPGjXV/XwkUsvJO9HfvDKzeeJUfdd/93fB3bVo59v3Oqry2Lepp0J3m5ZvNMByos95awmL9XoBY7/bXh5eEw2aq/3tqO+bvzr168FbH7MmjVLeeRIp9Ibk5YDEiDsXqfRkZF9n0ZEWD9//nzQy5cvzWNiYkzj4uJMEhISjD+8e9f1/fv3HT99+tQhJSVFB5oS3759a5edna2Amk2ymZmZ0shvhdz/0Dkbg2BCYfGaktZVacL062vyBu6LjpbZLARHF6m1DJh2dg6uSEKYuuX6HK6Bxz+7r+3ewJdqdJDqNjbgTL1u3uz+0pCH3iExOvrbqJL0VpBpU1BYWCigxuvptj976vyFgRAOCAhosHHNimth4U8NcWYFyMrKkmE2obKzsrxz+PiJrjjj+z3y3ysOIwHD0dDQoJCAYfNERUVxGAkZ7H/+/Bn70J76Ip6Kwq0oJHDo8h+ptNhMDkxTRdfHaTk5Ocj/SiUn59JlUtE5CnA4/8sXDhJYFCxYOXToUB9dXd0jVdFAQDDwaxYBXl4NPHx9JZZuXDfwRnDIsL17/sO753Xs3Ck84NipSlnh+udAwqMobAq7xqoUKD8xcJSedKsGEXTKPwkIkIcvPm/LuulyiU76O/HYsgnPlGyvqyGw41zJr6Wqonw2HawQqOKy20DYWQ++Rgf/WG7cCB4LflU0kIpoFlDG2dG+wk3Af5FeE05YKFnuFdhf6IcYuPPqdfHO4Bq4x9Ux9MwX7+zFzvqd5XFj2PDFl5Y17OGTItbF64OIofs7EECBV5Nk52+7c1Si67ZUEXQc19CzsNu4o3hVOQaV2XPuRReJzl7ZIh293ogYehQYjgx4eCchQYKDynIMPOIlunl/E9CU+MP88KU37OmTYjHt3HF0v+kcuN+OHgX1u277Xm+YsuDzOzot9l0aW2cgLtFtWxrX0CMOnYtnO/cinh8F7L8Q1QPy63T0eifWxfMDhN2PRujR2b8WYcLCuKtRb0i7FBioSydVqJLw8/XrV/ZLO8Rq4Hk6+Mdy5sQJbOvkZwXIDg8P1elTpuxETTIBC+1Ic5IOCQnpTEdrJeKdPfPGrr7Gmsv8EVDxkz4Xj44xGDofOYAEA17lDAKktdmur8+efVf9MzKKWkOF+u9MlOB1UBodwmHrORcE10dBPqqodAyjNuTApcU7Qovt2fIfzw9fumgnz7yt/k8FRuMg/9ztOBMmjH1EySYM5LECxGAr7+rd+L44TNO01450zyOPcYtA6L0IS6sClR6FUVNTjwX/yZMn37dH4IjgH9eoWzdWK6ksqD3HGs8pKqQqpb38Dj59+YRnqlYW+N00NDUe0FFqzbrVz48fDxirr6OZBoKlV7cub53s7Sc1b9480djY+A5drFaSm18k6mqrw26PWh7P4j6r84qKuG2aNxLYpiPMz254dm4hK5yTv2Q30dTksIa+GzTgJIM/eqAaNsvJ0LShWAodxBxf14+dCQ3U4VCFhmqtBDZqP7yy78qthx5X2CB2fkGRqNswLXYCJjDPSX/BpHXXBK71Y7icXkayl+kIJuXKuEaum26UqcEO6a3C7tb4M1RagMxZuBhL+AFmfZKN9HWT4KWPe/0K7C4U8a96tbK2PvUoLKzCBpVzMjJYAZJXkF/mYrM/hY8fBTWGinI+8MxkO4fhG+koCE5sRElUTCwf4q9ev5K+fv2qV2U1uH+Vaw/fljmUyY/FlMAF9v1UhRppAtLT0/G2qoOMFSu0xILD4ZY7C1hCvE7+uonG+GPK0KChWE5aVl6F5z81bCD2lQ6yBN6JDZOQEK3wbnong2OmOA9QD/2SnqvJ71Iy8jTg3YIyxnqSZ0DjaN5rxxkebeXu6BqzXeD/LJUWID179szx2uGrBeH3Se8lwQebGvEltkiwHGg5Z/W61ezksh+RnZ/DCpCCvLwcOvjH8iH5fZUEyHYvz4VOTqOO0FHMrt27R3Xu2hkbZzp9/hJ+eRo0bMgap66tTB+h67rnbKQLHRWKz/HHc2QH+N1o1FCsyZmQaIEKzVBXTCTvfQoHrz2SEC+eKlAdNPuf6G8fAYp881UqIzNX/OKtNwNLuoPL+2BtKGTnkEEwHDxvlMGmup28U0GYtOyzq8qtBX4qLUCAAQMGPINRBMaBQR46i6V7nz7R90NDe9LRH5KdncdK3eycbNyECQkJ6bvNfbPnx48fsaBqpyAfDv5Qa6sn4A/oZ4qnmstLt8EqqVybVquQ1G0aHBzc4NOnT1j7iXz8GPetyLZpnYekr0RwUJDFmFEjWem7asWytQ62Nl4QnuE29Qr4jkNt3cBXV1bIHmZjg3v3jbsaverZpdPb6Oho8TOnTni8f5dY1V3lWM1i5ZKF+8DvY2q+N/TWna0Q1tXVxYKjXz/zDeDXZjZP6e4Z8fJzuZuPT1gbsvbJgaFjtZSaX7bs0W4pnSxATl6hmIpsAwEV/19hioP+3mPXXrd36Ke2uqTLSM/cBqvJY2OLzVnMcGgfkndvsigIk4ycvP8dDHxS5fVqDFUSIPzMmTntKKjb4OSkWhcyahMgIVEvG8UrNFadlZ7OaiBZ2Vm5cJ4PHz5c/5qetboAAXFOHQ5n6iSXay1bND+OhIHQCoyaA1/HjXZObtGixX2I5xUVtfj8uXhlLZfLzXabPqUvt4jCc0Lgx52/cPHCMRMnLU1KSmqRk5MdtHjR3D2Qx3An9BbuqIp7E4tVaXsba9w7n5j0rtICBAmfFi1atmJtnI6eMGkmM5x76OgJi+bN//f17du3eNr8xq0ey8Cv7XTSkQySG7Bb6EZhy/+7Z4Haf7zGjeu+PLi8r/v+81ECfRJA8ftY9MubgxLi3Lz9gZH96Shm+X93dehgpYEHKBSi7zSqy4W9hEpx8mR4k6keYe979rSpJ2/rWapPsYhHReioS3ajo1XmpwSIsrxs2uFDh9jd6ODPAiFCR6mZs+YMmeIysUK78mdmfe8DyUrLyoF+gXUrls26GXzVGVV8bif99ptdJ7vNi42LDfPw2blscH8zm+Skd606aGtulZdXxJ24FgMHXARfVlbuP/CBcSMdzU1Nui9r0rjxam31duseP33hKlG//jl9HS13W1vbQhurgTN2+XhbjR/l7LDNZ+e6e7fvpqdlZ8BeLZSSsopH/Lvkun16dNsdh3wpWdkdD548lVPX1N77NiGh0gIEnefjg4gn3ekoZdRB94OctGR+ampqUwMDg6CHTyKbycjIPLl2806VX7R/jVDfIX1z8ovSQO0+eDkGj0Kg96yxtsOhO4t97p3lhU1h5yOZd247G8qlp/NaQjzwxpuOMMyadnWkwH7IvwKXQXoqjsuuBL54l4YnSN6OSNRbvy/iBs6sAq8Tvz2Wk6rvDRMk6SQWSxPFZWKdPfNSUoqwzdfLd98aWa6++TX75sQmLVpw0+vXrZNpMDLgHC6McFx8wTE7r7CTpkKLM3TS7wG0Di01ZTxEBkRERLSEtKysLHZH9Ip2BgYGnllIB6m2bVoupoN/LPIyrfEISWWGcdFvwXbMwW8lL9OmAH4fcGrKCpkxMTHEyFAZvE5ObjV04cUgEBCNe+zI0Hc8YkdnCYAqWLOuY469gHI2cwPPBAR8X5S49dgj5WU777KroBm6jDlayvhV/6lnWaPWwvJNJ52aABup0VFMUlJaC/6y6/aHtWveewcWfqZTjuN0/nwz19N4DyV+LGefl3ZcctkcwiWvO3BG4KyRK4KOQxjyvn4twuYsgGNX38jqDPePg2s5LLp0FglZdqIi0HnMMWfIA2c778JaOvn3gW5QTJhwgDQFGSl2FEVXQ/3hqnnzfvgFuH79GruHTAcdjdl08I9FSbZtGPgVFSBWFv2PI6ExlI5SaWlpXXNycpSR9tGMESKMo4sQCH88VW7CoCYG7ri8e+fm5B07dtRTlJXOY17+wsICtt8j4nlkh517d+Ox9vJAzRDWCLOklHSlRmFevHgx2lBX5xUSak3mzp21V11FHpsj7NbR8FVk5GMjlF6Hkch9exs/R2FR9PXAai46LqEqlVZMXKRS9k4ePnpgpaure5iOUlqqyjfaKchG66i3Y4e+CYRaBWq+fOb/ciLH27BmTamecCW5tukpKSll7skBQCWng9S4kU6VnuSiqih3K4hexYvUWDxk5zjMptPK5UsXgcBgBIipSY8oXfV2WKDNnOZ2EaU3rooA0VZTxiNBFdFA3Ca7zF+wYN52OkrNnjENq65wXXlpyT9+zsvfDqj6Z6+/Ukb/daXWLBFqGPSHNIFK0NGg/buyRkUYUHsfT5QqD2bodcHc2U44oRIMMjfdC7553z6PzXr3PAbh86dOqVtamM+EsM2gAbMnTxw/2maQBd4d/8GDB/XcpkzCbcylixc4Qb4wA8pl4TZ5kjf4UydPPIgTyoFfQM2fO2sCxMGNHe2MLcQP6mfGWnMjlADa7VVk+KKL1nB82wF7PnUaeSRYoot3DsR3nX7GmpP8Eb0mHrNTs933w//4Z7nz7IOT3vCDlVv3U5uwMO3z2tvb05qOCkVJtg2ePhwfH6/w8uVL1ujwn8bz58+Vwf/27dv/zp49Xu7OzU72dkfGjRmJ55UACQkJEj26dYpnhAjjJo0da08XIfBTRQGSABbx0LGM5smA4qKQjj54Ah2gZUEEyB8EVBQ6KBSUzw4BOw23q1ar7tUJuk88mjLM1voETigDeFnLe+Z5M2eehnzG0ckEfqooQMynnt5tNfus0OnaRy5Hz5Hovl1grUtZEAFSPj89kawk7RTlM8LCwozpqACWVlYWvXt0LXMK7XbfPfWioqLw7NWo599XU1cEZv6Jw7Ahj8EvWSFNjDvjP0dNWSEDaQ7KgYGBrYMuXoSZq03sbKyPoS+S+K1bpyo0t+P4qbPTwH+X8LYjTigDdE95ce+SyzRktGbjxkEwkaxPX7Mb7fX18fAcoRxoYaI8eO97vBIWO4+igKLS9mOLKA6PU8QROvpn11dlXfaNic3oKIUNdMO5+c4Jdm/pbIzX0cfTIJ1jWJy/9XD4EDoLs2LX/fGQDiuCwdcZ6o/7yPgxmXDiWfE5istcDovDzemSYK2Jvg/G7bsUUSGN6a/nyuXLuI0v31Yq323sWDwFnR9NVcVP29zdy1ymrthWil0paTnQPIYOlsuGDRvqv3v3rh5q+jQdamv1HNL4BQgSSvo2g/sbRkdHq1tbD1pp3KXjHVMTk/Yb1605HhYWOvzFixfNnR2G+q5evbrUJJ2SqKso4Q7YebNmGSOhU+bCqYXzZh9GwrLM6dPt5Nv+8et9/gigAjGg8IAZgRf5f/ethx5qC5ShQZVQBNLtF15eQicJBZXjQjlcaWnQ+Vsw5wQNRNNu/73J629g+y8sfMc4Lw3a0tB4+0ecTmM155x/636+n+koLt9t/DGB/ZYbGW/PsJp9YTOEBTQQVDbs6Rd2ThCeik7fT62AUcnBLVgwU5FOZuGv3CWJjY2tO2LYsC0QPn36hNXr169VcEY5oC89nuTbr7fJC11NtTQnB/uLGirKmeBDuoO9HZ6FN9TGOmju7NkjB/brGwbXGWhuemuged+bR44caWdh2vcJfpnK4fr168oem9fh6b9Ikym1kpLh6dOneJsGOiqAr69vJ8hDQkzo9GxCCfgrDgp3HXPMj459p4zKBRW8vYP/fZyPnILl3neLdoT2o7MxSpZ+MWNWBwna5EA07rE9GQQVCBCsVZRA1fZAvPX8c/o4Usb1IT0y8RuY1hQVMfJgP4wC0MeWFCDY50Pb4VB0aiqP1Zr+acxNe+G5FYyDNN+dO9md69APWq+sCgYMs7VxR2Xw4jrHYUNuQHmc8Zvpot8BV/rhQ4eUa/CorGfrZKj3iflN5s6d2ZtOJpQHf2VCYUTp+TdCKpww+k46bVEPLH6h8p8+0RbwfnAsCBA9e/9SdjUMRh45J9LRE08baNJju9C5PPID/ZYPmXdhi7rNgVD/oBihC/3g+rGxX+X4BYjakP2PJbp65ca8y/jjzVlWex8IcP7SVXYqO+Dj4yPZqEmTwxZ9++B2IYfDyVqzcYsm0hyEqvH+AcemoqYCrqz7/Y92d7C1DUpKSgKbI78NBRmpgtsPHoKx5vqDLG3KNNSChAPP3XsHa2zIZdw4vPbF3m7ItqTEJNZw9Nq1G/HKX0LlQO9OlZfQX942KDDr1iQJr1kmki3MdwpdhCaMnIL8UnN9uEiSgY/eB42cfJ5QbXRYP7XwvMICg5jEb20Hd1XCK69L0l1XKvLq40R5OoqJOuqos2B8RzmTsUcuYwFn4M4buuDiejq79oAEBGzTyK7/6KClkTrTzdWdjlJbN6ydrK6iWOZELP5jwRbr0sWL/enoL4W5D/TOcNprqJbZew+aRWJiItvkOnzgwJK0tLQWEIY8xo0a4SBoHo9QNvwaQlnagrD0ssoyMPlllFuyJBhmL3PLGoXp6Hw4kNFAGhr74JnPJdEddnDLoBlnl1rPDjy39XA4njdUCnT99HReqx+NwnAMPAqNx5/847c7qRFUFOSwjYsXLyLkoQI9ePCAHZmYOGbMGjUF2TI7FFVkBae1QyfrptWrlehojXLv3r3/MQIO+kw0lBXZDbBLAs/19OlTtnMYaV3QD8K2nVEY73nbTk6GdJ5WBv4KXpZQEJIOq1N7TzrJbnZWCvoYHQf/OzbzLozHaXw0NPZOBb8iAqS8+4otKrbFwTEo3Y8CHyTmWEaA4CaakPO5rAl2dlx66QId/WOokSZMSaLfxNVXU1bIVlXVxRajli5aGI0zENt9fed16tJ1PlQuOkmA6PjEuvLSktgeCMRfJ7wT69GzpyikzXR1LXdi2s9g1tvk9ukTAaMio1/XO374cPvRIxyDn8e8LjWqBPcF934/4qmKlpYWa8N0zYql0WrqarchPMJh6J71W1Y2j4x5I/0y7i1+oQg1S+7tyU2uhL1dazjyyAo6CROT+EUGmgSdtVufgvjjg8M6H7sS43M9IpG1Um6/6PKE9Kz8Ctu8XeXSaUy9rt4CHwZDpyP327Zq+FSew8Hpbds0/NTOZv9dnEnDMfTkOZiqCozuQBMNbJxMKGFMevuJZ/910pQUWJ37T2NnNRhPLefHQFfzK1Q2Rlj4+vj0XLV8yWAI79+/2wCl81CFFDqd3Kx3z+BVy5fi+RcM0Es+1snprL6e9hf/A3uFjqlXBnRt0V7G3R47DR/G2jDpa9Ij3GX8eLy8uiSnT5/WgGfZt2+fwBg9Og9eqQx2OGdPd1uxcsmS4t56QuXh/xqX86WnQ6Uwcz19A+fzOb+LL0vtV6Q4cA/e7gBchxFHsDEqoEIaCGL2ttud+a8xYNrpUtqP6eRTC/nL+J6KYt+Lkk0YjaGHsEkCxrluvNmBzqo96GtpflVoK5Vv3KXzw+6dje7ChlT8AgQY0N80smtHfWw2EJo2kLdo/nyhdjCjo6MboXze1aAg1lYDAwgeF5dxZurKilmqSvLZKvLSz08cOzYPCZkyTQlkZ2fLTXVx2a+trvxZT1MtbcWKFeyQs8uEcdtMundOoqOlsLe1vgD3gq6L5wJcv37V/oCfHx4iXLNqxWp4jv5mvZ/5eHkJTDbroKWRSAcJBMKPgAVyUNGgQjFOX1c7BX2d2TUkkLZi2aKzdJTq2kk/GdLoqFD69jKOgzKxsbEV2mQZCQul1NTPvb98+WKalpbGbhlYAo6ynEyukYFemYIDgOuOdHBgLTwN6m96V7HtdxsoPt7eC6GMEFeqHUwgEKoA7Gs7qL85tg/ar5fJJahgOIMGrJqhNN7G9Wt/aD1p/drVW3XUVFJg9isqP9Pdfb0i0gzKtdcBzRXojN20YcMmuLaGsuJLlFauyYGB/fqEyUtLCgiBw/v3g4AUuHdVRbls6OyFdHCghR05dKj2tF8JhF8BVHJY5n/16mV7qGiuLuPZZe3eXp7roJL369vLB/ImjB1VqtlSHrdv3LDo1EF3S4+unS6b9uwRaWrSI9KsV88HXYz0A7sY6m8KDQ0V2q8hDMsB5ljILFw4H99DSEgIO8FHse13Q0p+fn5SeloaZY7UEAiEn2D6xIkyIx0dFyPBwI7+oHBdqIDglOTaZtDJmG6dDRKN2uvixXdDh1jthjIGWuoVMtJcHfTp3v06XHNQfzO8HH/iuNEDSto1Ye7dpHuXkLGjnSttx4RA+JsRsJXwq3Cyt310/XpIqc19uVxuYWzie4Gmh7yMVD6HKuK8eZuE050c7HpdD75+RVxULHfF2vVz7IYNYyemVQcL5s3efnDfvnEg5JzHjtJatmzNM0gf3N/8fnj4Q31mGwYAlWkgJ9U6HcLt2qmFHz9z1hlsnI4bNWpm7KuXvS9dvykpKytb5poZQvlkePTUyX0V/E/vuv87adY1oA7H1vbv7ZeLiIiofzUoaFViYiK7LmTxgvlHhtpYs3unoErKgS+8npY6a/0dxXkTx465de7c2aW0BgCdtPlvYmIqPZR77dqVJejYQvo8RfGvXw+AdB6P15IxV/jfrl3DIe/YsWNdIA7AEDJK46nKt81hjmWct5e7wKpLAoHwi9HX1orZuH49ngTEVMxbt26x9jqYIWEEa8D57OnTM1SV5V6pKclnMceU5TRVFNNV5KUjHz96NIw+nEWznXKmUYfiSW8AcwyER492VENhJD94v3VtDoFAqADdunQMZyowEijOdDKGv2JXF3A+JJzYpdfQlGGuY9hB+11UVFSlN5QiEAi/gHv3bukbttf6atzJKElPS+MbqrTs/BElWek8OanWhRtWr55AF6cszPrAZK6iJQvn76STfgoDHS08t+TZs2d4NfFQG6t5/PcAYTDe7DZp0sxxI53mDrIw95w3b1at38O2JkECvCk4pPFVq+BG56yyiYi9517YvUz8qktHCX8aYF3MffNmWwfbIc8mjBl918VljAadhTWCJYsWzAZhoigrnQsVW05Kslp2SecTFEVuU1wc0bVwh+mePXuaaKoqZzB50LG7zXMrK8gINUdDY58s9D80iE9Nbdrb5aS5ss3+p3TWTzHX806lR/OGLTzvNWLRJTzbOOL9+/rCDA1VhS6jj76gg4SaBn2JGo0fPeouqsisZvDkyZMhdAXnwV6zyM/x27Wr3CXzqampBmNHOt9DwgfP47hy+fIc5nztFGRKbUZM+D006uEjYO7B73SMxvuv2az9jEU77h5HAgb3g8HHBSfSoHeFtey/6WD4PhQXR2WwdskIkK9FRU2W+YYFfOPbc/bp6xQL/6DojXSUZa3fA3bPZYYHkR+xNTN0bokVux8eQefHo4XIF7CFi6RgWybv1I2Y5Q9ffsJ7H2XzePIGTodfZRcVyaFzsPdQ8lkI1YD/wYPztdVVkqA5oyQnk2va14QdrRHG169f5TWUFJO6GBl8sre3UgDhoKetXq7pQpg1yggSxunpaBYvsyb8ckoKEEDFeu+O4yFxJp57I3GFe/g8SXaW580hGTyeJPqf2GH2rmOOY6NBc7fdxrY4UJ5o3S5eeMkBCJAzt2NVY2JSsWkIpvIOmnUWr9LFwEI2mocxX8ywbVIhuG0OMUlPT8drrjIzeVKPnn9UHjI/UKCJwzFw/3D0aoxGf7czIXQSZT7tNN7cmtVAwJAyjZLV3lJGmQm/gVEjHNZ1MtRL+PQpSV+jnVLGGKeK7XqHXrYKbzJFqDmECRDNoYf21uu+XTAdVXZhAsRtU4ig1kBXUv4mzMePGZLdx52Yjo6tO2TWhWGmU05tRGGBD8bVB/G2IIDoqABIOLAVH+AauBeUJUDQOdi+l/rdtuGFlYwAef+eV5+5/8GzzvmA/6fzz6pJxt067xjU3yxk976Dc0LDwtu2aNHmwfOXrxrs8vPb3UFH+/2OHTsEzPKXhMPhkIVvfyCvX6c0nmrX4UhuTj47fF8e9erVKXPr0DErr42buvHG4JYtG7y/sdMKW0c/uqGf/yXPwTMjXiW349cIeunLBmw98tiEjrIEXH25EOx30FFMecOCYM6TDpaaxSkpyc1s2mtX5I4TEV1PrjefSCcTfiVIFa2Pmh3sMvuyCLl4UUZXvR2ZJfqHU1ID4Rp44A5zt40hix48KNYIQDPoMfHEYghHfcpsA35yMq8V04TpOu7oafChmdHQ2BtbxwMNxND5yCsIA+PWBv+HzlO3tZkvtkQGXH+UNIIOYsQ7C25G1bLvLqxBzNhycyFOoDlyOXpCSORHyYcvkrUhDloHo4HgAjQNaA3EYORh1sDWuJVX/ep3K6FdEX4NGzastZk9Y9o8Okr4B1i3/4E/OHf/cL/Bc4ME9u25EpY4FDZpOnw5aiSdRB269HINNCkOBr9ofujiy02Qhiow9+r9hGEBAc/EuIbFAijkQQJeHd3K7L+UJj198Bosn2NP8HSAXpNOPQXtw2zK+VJWyU4Ev+4KzaVuY44/5/9I7b/00gmue/RazCA6iVq6494WSLsV9anhhgOPfBISMgW2a93iH74N/P8Cn42zmXPuIU5EbD4czu5gQCAQfjM7TzzFIyWowtcZNP3MH72R+cgVV8gOhQTCnwRoCqZTTmy+EhaP1zn9qaDmN7sbHYFAIBAIBAKBQCAQCAQCgUAgEAgEAoFAIBAIBAKBQCAQCH8FHK1drvZ0mEAgECoFh1pjWa1GiQkEQu2BmE0jEAhVhggQAoFQZYgAIRAIVYYIEAKBUGWIAKkiOTOPUIVziO2X6kKEU7OvYrtmbSidlnJ0jFBd1LpRmGxU8evW+W5c+31GCtXGawwdqxggOFKy0ymDvbOpuG8f6dR/g6K5Jyix9UOofN6vtSkN132V8p5S3oktDVYbYU7rKQNJvHMDy4sv7yi1XVPoGOFnqJUaSHJGKsVZa0X9b+sISrJBM0pcRKi1/jLhcjiUx8Nz/5zw+J3A/1HdwiNyjAcWHs3Q/wznByey1pqSb9ySLlE1QNgNU+9Kx2o3tboJk5KDbelSres1xj4XKWT1RcWpOlzBLWE4tAH+enXE6RBFFfB4bBgQRcdAfkngWChXr07xLgTMMeIidQTKS6D8koIMjoT7KQ5/hwmDD/nC1H+4Xt0S54M4cx9VAe6RX3tjgPuGPEDwPotj9Uo8A/iQxn/fgsd9B8rV4Qo+HwjwkucUhlpzaUoKaZdf6f8Z4FFFVN2NdnSsGPgfSv/2xZT8n8q6Hjw/8xswfH9vxPA9/4vUyiYM/JmpuZlUS1pwwJfJu+84amJ7M+pDZirVqn4TKh5pF3Lbi7e/hS9OUVERlccroHIL8qlG4t/3ZYZjoT9EHFWsvMICSgy9cAOOrqICXz+kZBr+j0qYtAsfW4CaBGIbbPG5rsY9odT+J021adiMysnPp8RF61AfkFbUukFTyvvhBWpS0C6qYxsV6u6ItficIJw46J4PPAuhHAPdqc9T91K+j69QMwwHUjnofhqI1aVaeYykPmZ9o7RbyFGPR2+msgvysMBo5TmS+pSVhq9biIReRn4O1Rjdf2vPUfhZSwLlSjZh6qIKkD3zMJWel40rGjwjPDeQOcMfV+aMvBx8HwCTB+cCvuVmUW23jcW/xaKQQ9Tm3iOpXPRcIPwU0G8ci35rKHv0xR3K9tRGKma8N/XowxvKWsWIykT3C7+37u7p1OOPcZRNOyPqqOVs/NyMMFty6zC1/FYADjOYK7SnztkuZO9FGIpNWlGvJmynUnMy8TWginPXWeM8uB+4x28or0W9Rvj3h3MxzwTo+82iHia/xmlZ+bm4DAgR/ueP/JyI3qfGlNuVPdSB59dx+r9ErdRAoOnh9+QaNfr8NvbPBuEhjioOVCxIk0VqLnx9GODFqrvBjmq8ZTiOzw85iMt59BmNhQeExZGA6LBnJnV2yAJchgGOBeHBsO3RBUpq2xhUqcZRdUVFKS5SqyW9RlNPP8VTLh3w3s1YeHg/uojPybzU/Lh2MKdE0f023GyPK9POfsX7EIHwGH5mK1Vv41B8HHx991u4UTwkxOqst6GaoPt3ubSDSp6yG5evCOnTD1IBUbepRpsd8P2k5KRT+yxccWUB4QHPDvchus6GPuI7dVAaXDMNCR9gbU9HfN8NNg3D8fF6ptgvia1qZ3y/8Ht/QoLx6OCZOB2Ex/SreygJpEUw/50w4D/5ESA8xpz3pppudaRE0G8FAmCqPjbgjmmCnhcEMP/vz1zT/sxmLDxyZwVQzz7GU/XR88BvHv/tE5Xitg+XAQ5F3qCauzv9k8IDqJUC5NmnBGrO9f3U7idXcRw0BSB39lH81WC+MopNJbFfHnaqXdFX5i0do/CXEyjZfODndHQY9t+mf8Y+w7v0L3SomHV3v3/tSvIYCRuGJHScTKMWdIyiDqKXlgGaWsM1u2Oti3k2b9PxdG7FgCadrVoX9vhmdRtSjpo9sCbDT0GRwAZtmMISaXufBtMhCgu31kjbEwbcN8Prrx8oqYbN6RhFbbl/lg6VzblXD7DfQFTodrYsvuYu7HMBpvLfd6TMKcynQ8XUEdJUBG1Ms6Usew7Zxi2oRmLff5ezr+7ToX+TWilASvKWrrjwdWGcf9RNAcFQFmHvYyj15t+t8TMvWcmXjx9oh1eE7jLqdKg0Kdnf2/Ulz6bfWpEOFfMo+Q1qCiAVm342GdScaLSpcnsXjTrnxR7/H2o+gQ/nrCzQdGQAragsvuV9L1dU4gm7SKnSobLJQ00waP6lzzhEp3zn1QS81zam+8HiZg44+C/Nj66kcyoGCMjTMffYcyy8cRBrTgzZ+Xl06N+ECBCaT5nF/QRp0w9hHzSLijDg2GrcxwHHxLnspPLnHKMC6a/fz7D05mFq/wA3Khap2bxKzDdZgJpW9503sF9EaL938JuJ+xuYtLeTdlEOmt3oI0qTx6eJGbfVoPr4L6V295+M7wPSRuv0xoIS+kSYZ3/kvAn7Nc351w+pW46rqRdjPX94PWhuQb8PlON3Co3xRvrU7Gv7qBsOK6nCucXPZdBacLi3IjTaZE8NUu7Inntl99q1qRxZjcuHdgtZaqWxA7X90UXqwptHdGrFGK7enbJQNqCcAz3K1T4qg1LT1tSW3qMo6xPr8de0okDzaU//KdT95FfU5rAzdCpFre0xgmokXpdyuYR3cKw0fv1dqTepydTy24Idlou7DEFNkaaUy+WqnbeygIY1v7MNNeTkeqoACbVJl3ZR3uEX6FzhuPceTTWpW5+admU3O/oGSIiIUf/1n0SFf4ilNtw7RadWHt9+LtTHrDRqfsgBOqV2QAQI4a8CvvJPPsZROrunY0GZPesI7rwV1v9CqHmIACH8VcCQdsYMf9x5CSy+4U+tuHMUhwm/HiJACARClSGdqAQCocoQAUIgEKoMESAEAqGKUNT/AZwrdjDIfJbKAAAAAElFTkSuQmCC"/>
          <p:cNvSpPr/>
          <p:nvPr/>
        </p:nvSpPr>
        <p:spPr>
          <a:xfrm>
            <a:off x="31750" y="-682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17" name="Google Shape;217;p10"/>
          <p:cNvPicPr preferRelativeResize="0"/>
          <p:nvPr/>
        </p:nvPicPr>
        <p:blipFill rotWithShape="1">
          <a:blip r:embed="rId3">
            <a:alphaModFix/>
          </a:blip>
          <a:srcRect/>
          <a:stretch/>
        </p:blipFill>
        <p:spPr>
          <a:xfrm>
            <a:off x="6781800" y="5562600"/>
            <a:ext cx="2198966" cy="1110996"/>
          </a:xfrm>
          <a:prstGeom prst="rect">
            <a:avLst/>
          </a:prstGeom>
          <a:noFill/>
          <a:ln>
            <a:noFill/>
          </a:ln>
        </p:spPr>
      </p:pic>
      <p:sp>
        <p:nvSpPr>
          <p:cNvPr id="218" name="Google Shape;218;p10"/>
          <p:cNvSpPr txBox="1">
            <a:spLocks noGrp="1"/>
          </p:cNvSpPr>
          <p:nvPr>
            <p:ph type="body" idx="1"/>
          </p:nvPr>
        </p:nvSpPr>
        <p:spPr>
          <a:xfrm>
            <a:off x="762000" y="1600200"/>
            <a:ext cx="6711950" cy="4195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latin typeface="Times New Roman"/>
                <a:ea typeface="Times New Roman"/>
                <a:cs typeface="Times New Roman"/>
                <a:sym typeface="Times New Roman"/>
              </a:rPr>
              <a:t>Once all coursework is completed, students will have the option of participating in May graduation ceremonies at their base high schools. </a:t>
            </a:r>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Once all graduation requirements are met, daily attendance is no longer required. (Parental Permission must be given and a signed early release contract must be on file.)</a:t>
            </a:r>
            <a:endParaRPr>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0" lvl="0" indent="0" algn="l" rtl="0">
              <a:spcBef>
                <a:spcPts val="1000"/>
              </a:spcBef>
              <a:spcAft>
                <a:spcPts val="0"/>
              </a:spcAft>
              <a:buSzPts val="1600"/>
              <a:buNone/>
            </a:pPr>
            <a:endParaRPr>
              <a:latin typeface="Times New Roman"/>
              <a:ea typeface="Times New Roman"/>
              <a:cs typeface="Times New Roman"/>
              <a:sym typeface="Times New Roman"/>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p:nvPr>
        </p:nvSpPr>
        <p:spPr>
          <a:xfrm>
            <a:off x="484710" y="452718"/>
            <a:ext cx="7055380" cy="1071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Academic Focus:</a:t>
            </a:r>
            <a:br>
              <a:rPr lang="en-US" sz="2800" b="1">
                <a:latin typeface="Arial"/>
                <a:ea typeface="Arial"/>
                <a:cs typeface="Arial"/>
                <a:sym typeface="Arial"/>
              </a:rPr>
            </a:br>
            <a:r>
              <a:rPr lang="en-US" sz="2800" b="1">
                <a:latin typeface="Arial"/>
                <a:ea typeface="Arial"/>
                <a:cs typeface="Arial"/>
                <a:sym typeface="Arial"/>
              </a:rPr>
              <a:t>Performance Learning Center</a:t>
            </a:r>
            <a:endParaRPr sz="4800">
              <a:latin typeface="Arial"/>
              <a:ea typeface="Arial"/>
              <a:cs typeface="Arial"/>
              <a:sym typeface="Arial"/>
            </a:endParaRPr>
          </a:p>
        </p:txBody>
      </p:sp>
      <p:sp>
        <p:nvSpPr>
          <p:cNvPr id="225" name="Google Shape;225;p11" descr="data:image/png;base64,iVBORw0KGgoAAAANSUhEUgAAARAAAACKCAYAAABigBWEAAAAAXNSR0IArs4c6QAAAARnQU1BAACxjwv8YQUAAAAJcEhZcwAAIdUAACHVAQSctJ0AAD+FSURBVHhe7Z0HXI3fG8Dfe1PJ5m+l0k57UMmMjJKMhqKkbEKy995bQ0I/MiObzJCsyCirKDQkWUl73v7nOb3v6966pVJW5/v5nM+Z77r3Pc/7nPUcikAgEAgEAoFAIBAIBAKBQCAQCAQCgUAgEAgEAoFAIBAIBAKBQCAQCAQCgUAgEAgEwl/CqFH2sj7bPKwgLNumVVFJx58OYWC004gIz61b99BRwr+CgUdR636+n+kYoQbh0v5fxZOwMAUbq0FhRUVFIhB/8OCB6NWLV+MCzwQuxQUQrVq2xC+QWF2xl40aNj6PE0twJeiSzsb1a5zpKOEfIvlz1v8oA89COkqoIf4aAXLr1i3dgIA9rSE8asLYB/fv3jWQk2pdcOfOHQl9ff18SH/69LEW+PFJHzjdenXRgHDz5q2OPX0Z3R/CInXqFIAfFBTUdvgw28MQbtq02RvwGZBQ4jCairaqSjqdTPgrKeJKdPXKpSOEGuCvECBLliwwcbC1Dl+xdO1LiMu1lTbDGYhhNpZZPB6vIR1lGTLEOQf8NlLSUjgBEeC1vTH4Y5yGx98MCbGDcMTzKEXwGU4GBMwHX1FR0X/spCmdcSIiMTFRZZrrZA8kYOrRSYS/gOxcnhg0acSMvPBHhlBLUJBpk8vfX1Gy/wLCFn37vGLS5WXa5PPnR0RE1If4EJvBj+gkjNUAi0jmGEQpATpv3rxWkDewX78ddBLcSwFzDDi4NzqL8CeCBMaRK68sj1551Y8ycOdxUFMGNEs6l1Ab0FRWTKcruSjEe/fsfhji0dHRWGNgKjN/GJzz8KEmkIa0EnGIg2CBOIOPj1cvSPf22OJBJ5WCOReEh1gOfgzhdnIy3yDeXlvtLcRXLFm0GeJRUVGltB8CobbwRzRhIiMj/zdn+vSdbq6T1zJaQeijCCwo1BTkksC/EnxjKPh9enR7BT4/0OchKiqKBUVhYdEG8DkcDu5A4xUW1gGfISQ42AL8Ah7nBU7go4OuZh9LC3MXOooJuxeqDf7LuLe4+fPoSZSMZBvJm4uWrZgOXzWzXj3Seht3S4Q8wu/lPY9XH7QPcAjcwU74xxnrPGI788VnnNuUiX0hD4V5EMcFEfxxBzvbOxA+fvx4S5yJyMzMbEMHq8TF84Ez4ZzgZk53mwJpTBwXKEF7ba3PkIcE32o6ifCbcNtw24QRHow7EPhcls4m/IskJCRIMBU09tmz1rt3+7Tnr7Be7u5bIayhrPDOUE/nEX9eeU2H7Oxs+b3//TejnbzcSR0N1ZuGOtr3Ddtr39dupxKip6UecOrEiQnfvn37H11cgPj4eAEhJCctifs/ZkybOgfiqGkkAf6aNWvk+O+HQaOdciodJPwiLGee8yspPBi3+VD4JLoYoQb4rR1LM6dNG370yKH9brNmGk+bNusGpA21Hjw8NDR0v4amjsn5y5eD+Stop06dIw8fP4mHZxmQqtpcUUbqWSGvEDQR/DxOI8cE6erqbvPavv2ujY1NnpycHG7OxMXFiezx8hJfuGaNaeCpk26XL13QhXQul1soKS0VfTv0viZq+vAgjQGaKXJSrdm0+g0aZEdGv67Hf1/i4nWzomPj66soyGfk5mTVt7K23bLF03M6nU2oQep28UrLySs9CsdP86Z133y+PE5gtI1QPfxyAXLE399u73++G89fuSrTvZO+QXz82zBdXT3X0+cvekK+nfWgHndD7wY3/V+zwRFPo07jg0qwdvlyje0+256hYJGCstKz4JDbuJ/iZ0CaRaN2im1f5OXmS4IQcRrjILls2aaPdDZ14/p1lz3/+Q7ZvW+/ibqiXHZWTo64jm77y60lW3+4dOG8I10M+l54ce+SSfv7V2DgjgQ7p0LvsJgoJz/vzhQxOkqoJn6pAOH/akPHJ/hMmoWlpZmehvbHFSuX4WFXVAlFUWXEE78YnBzsr18PvmrcslWr8/fDn+DJYTUBdMAZ6OmEffr4ob3tMPv1GzZtwc0XBsW2UnkFBQWizDMAzHMw940EUv3e3bsMMB888OXMmfPCcSFCtXAm+EXzgbMvf6KjlSL63uS6KlwuGYb/27CzsgyHSmZnZ7WLTsKsWbSoA6Tzu2lTprjR2RizXsYPIX2Xj88AOumXMcjcDHesWg0etJdOwiABwfahtNfVSoAyA/r1PQPx7kYdI5hnYRwuSKh+hPR7CHWEvxthFQlVwhZ0kOrbq+cI64EWE/iH3/qYdNsHx0yfMpGdEfq7mDx+/Hi4lz2+OwXWzsTExGjwP5ujg+0UJj5p/PgedjaWARBWaCsloE0RqglhwkKYI9QIv6wJw1Sw2MT3zblc7hcIqyrKZ2VnZ0nwNwUAJERE5aUlc2bMnu09Zep0PJxancD5keOipgb4Erm5uY2ys7Olnj5+bGjcs+dGuphQuhh1fPM+KVHmTcI7PMENmOfq2mro6NEtdXR0njLPyf9M6FmgSSNS8jkJ1UBFhcN9V/Lb1wC/7Ec9c+ZM8ykTxuJ269KVq7YcOnBwaPSLSEmJevWyXryKrY8LIebPnb3Z/8B+VyRoBCaAlQdoLUgYCF15CYIiNDRU0t/fP70Zirdo1443efLkjOLc0uzw8toxfvLk8XS0LGDBHW/nrt29TPv3v0anYYQJEGFphGqgDOFRR4RDFRQKZolyuQX59yazQp/wFzJrxgwXqEyMgy8znYVBaYVmvXvh4dyqsNPHe+Hp06cn37t3xx41Lcw+fvyoQmdVGCRslOngD9Fop/zB2nLgTTqKMTXpgft6pk+efO7r169NbK0GXYW4VjslsrK3mkAfhSbIFXFgFIZpotCOH0XLvQJ5dP5fswK91oLa+/ldjfTX0NFS3L192yQ1NVWBjmLkpFoXbvfysqWjvxX0klVY+3F2HOqrKCudR0cx8CyMkGQcnUUdOrTPbN++fexqYkLlSM78bARSAEjLyPnKLxyiYlPonO/w5zPufHS0OH06wp8IVBgVBdnLdLRc0H+M7W+cOnXop6ahVyeHDh1qRQcrxIypk61KalMmxl0Hu4wfF2RvZ43X3pw+cWIQv0ABt2uXlxIuTKgQ1kdXeFLLzYslA41YR698RjAIo6nJjlICBNznzzlq9GkJfxpMBYEZnFCxtm5a501nlQLKeXl5NaCjNcKkCeN2Pn70aAwd/SHovau0mrt582YNeek2ZY60ML/J3t2+0708PJyZOJ1N+AFttji+BuEBruEaq6xi8VBUVIhghEJ8Uhqd+p0mPYULEHBuG6/Ppk9PqCI10h5ctWatO/jo/+PA6MOWTZsnQhhn8gEVKO5dslh5nZo/y8xpbscDz5we26hhw+d0Urmg+6wHs0npaIWZPn368ymubsbChEL3zh1Pgg+dqE6jxmye7OrqN3mqG3550fWag08oG+6KfoVJ6V/YJm96fo7E22+fsclKLiLqqAPunJcd5AceC2rAUKkZZc0ZKyqSbtnIFsmfKve5EWpIgAx3GukGlQXcdt//8Jf/7du3pjiTBirai9dxCqiy1pilqAO+vrJHj/hjQ8voXWqEE8vB19cX1sJk0dFKM3327Nvde/aYZ9hBDw9TM9SvX69Uk+hJRLg0+EiAZOIEQimCoS8KaRy8Ik6p97SthxMreFVlm7XwmtUTm1TgGHpSsUnfqGevv1Dcjnh1hADNGtfNyAiZkF4U5sqZ4ajXAcmfbkiIkDk6v5vk5GSBTlGGDtpa90t+lXU11GLXrFw+i47WGF0M2+Pl9uCmTp0USicLJTIy0pgO/jQm3bs+mDBmFDY4BNy7d0+Xvg/e58+fpcaPGsWORtFFCCVAmmszpslSlnv2IS4RCWCWpA/p7/D6GCHNlZHLgz7QxQRAwoMXP2FWbHhzDfJfVIFqmZdg3NkoOi4uVmD4s0XL5l/zcwpveu/cuadL9+6n6GRq4vjxo59HPFp94979SnVUVoWSFbSseRgL5s4dtmrtWn86Wi3ASMybt0mN0BcOaxh62mqvUj6nCKwI3eSxTc7GxiYewqGhoR07dep0D2fUclbcOuiw6NrBA3S0XIoWnaND38nKyc+OeZuaJVqHy1ORadK0Th2RUqNqhfkFhS8NzNLy3iU3pZMwqg/PK0nIyr6mo4QfUC0CpJuR4ceEhPgW3bp3uxEWerdjbn4+O0zWVk724807YaywgEr9qyZUoaZEyof3SewLYtKr17U9+w/1oqMs0dHRo1RUVHbT0WoDNA70rKz6fcjXt82rtwk+jRo1POk2YxbejyY4+OpYZwf7nRD+Vb/Ln0xXv5nHbyVE4mZnRRAmQH7EU6XOmYXf0tjJiyVp4WgzSXrLsjI7/gnfqbYXFr64SCPkzl6wuO36VcsTUFJR1KtY2Xr16r0tLlEsPJ5Hv27ToEGD93RSjVOWFrJyySKfUWPGBe3du9d53sKFNbJIb+vWTZYnjx6fG3L7Tkc6ieXWrVsDHWytWXMFHA4nL+5dcq2en9Bk7ZCM1LzMMiu2MCojQN7YjX+Vdu12hYbO63cyiFY569eOjhLKoFq/ePDFRR4+543QMH1ZWdmHEAbWrVupf+7U2b03Qu8JGASqaTZvWrfJfdNm1rgPCJBnjx87aeroCKyurSlgaPfsxctNNDU18UiTr7e35oqVy57iTETTpk3uRTx/aURHCXzAB4mzon+5m0NVRIDw8vMLnrTRK3dyoN7n57Ve+6sK1ToKw29IR1RUFLQQFm93z/u/WngA02fMmTHEzn4cHaVWrFjS41cJD+BKyM3/WZj2xhbdgTEuLmAIieKKiBSCMCPCo+pM0O/PCuKyKMjMzPiR8CBUnWoVIEgNL7pz/w42ZPvw4UNVnIjYsmX9qgGDBu2nozUG2EL98uWLRkJCgkFUVFQP1EwYdPLYMUcuxcNDflKSbZIXLlwaEhcT0zkuLq5zamqqEvrK1aj1MEVFxW9tJKUSFixYwBr41evQ4TyvsFCkpq/9r7PNdIImHSyTZ3Ida3SSYm2n2tW208eOTX6XlPTaxdX1Ap30yzpOS/Z3ALPmzHc5f/7M4OdPn/WFe+hqpJ/8NuGtwAhQTd8bEhTYrir/deBe69Wvnx0V84bsdFcG5TVh0uccy2kgJlGXjgrly/HAhLcT5ralo+VCmjBVo8oaiK6WBqjlpX50V9dJnoU8Hrso7uK5c2PHT5jACpOaxH64UyktZ6/frtXnL101hcq7zcPDu6Tw0NTRjqSDNQZoZo2bNhPYLV5RUeFxZPRrsilVZSlCcmXROepHwgPIvByC91Im1BxVlrr8X3sHR2er1evWndTX0T766dMHm5Jf2pr+wjPAl15PW+3z1y9fwfRHRYB7q9ZmXFnA1xRpIfnoeqTZUkFKaiDXhq961FNetz0d/SFZ4c9fRve1q9BICtFAqkaVK8/ylWuG1hEVxcvYD+73OwGCAoQHzqSJjY2tKyYmJrDUvSaBL33E0xf/k2zd5gOdVC6/SngA6N5ghKrc6128eFEV/Y6Fjg7DFtBJtZ4BSkYpWXNOZIHWURnhAdTT0yDDsDVMlSuQ06hRR17HJ4qDdqGtreNKJ1POYyewnYVTJ0446Tx2lAEd/WXcfRTeur/5gOF0pS1F8+bNv8W9S/5lwoNh5uzZuy9fuMBuAQEoy8ng1V7wtR0/yikKBbk3gq+ttLYc6AvptZ0zwxY1kxATr3I/kWiL5lVe20T4MT+ttl26dMnV1NQUb1T9/v37+pKSkuzisMo2X0x790gsKCzi5mZni2ZmZorn5uaIZmZk/LCtW1lAsHBFRHhcpLGIcLkQLuJwuMhRKIyEDkekSKSIQj5qcXNFQAgVcSlY04XqOYXKo9qO4BWhQMMGjbNvht6r8JeunZJ85kvahOOdO3eMh9lYXkdBaA7i32m713alnXt3X6hTxH157MyZX26F/k8ChCryypwHkvs44EH2mQVqVGFugXh3t7cSJtOFjspEtPjhYA1pwlSRKv1oSDDgLzs0AUBI4ETEIEur3R7bto+GMPrzRdDXNesV0lJwZgXg8XiSXC73l81SrQ40VJWznr+IqfAXsqRQ7aivl5KcVDzd3s5u6Pz1W9zLtORW2ygpQApf3bz/1dNYHwnzMt/bJlsKeFyuiIB2SQRIzVFpNX6b59b1yOOMcB6Nv45KykrXJOrVx30OWz23TQMfsBo8YKSWlm5lt3fEszVB+PzpDt9tFWjfXj/606dPrPW1ew/Cm4FAAccIDycH+8cgaJBArdS07n+Qorwwv5iUqRwK3DfP7gblCQ8gdVodLo9XKNB01U5+XO5sVkLVqbTUZTQO/q8os0XlmVNnVXUMDV9CGqyN4Z+ZWhFQxYStFvAO/IeOHrWkk/848vPzue3bG7xo1KhRZGU1EGdnZ63n4Q9n3X/8dASdJAB6dnj58W+73XdXN3PzgbcgXBuB9wEJjkpXfh5HtKD51jyB2afhLTRB8pT5vhMNpGpU+kdbNH/O8X1+flZm5gM8dvj6ToU0dRXFrMyMDAnomISREEgrqapXhqoci77WLS6cPt09NOxuW7N+/XNatm6dlxgf3/h6yLXC5SvXuGdkZEiuWLZkaPcexnktm7cqTE9L40Y8fiRKUSLZVjY2D2RlZcOZe/8RS5Ys4c6YMUO1KgIEUJSVzn8dnyiwxQC6/4by0pJpEO7Tx2yP7969o3BGLaaqAgRoOO1uvKhcR7ZDPyc24dsLQ/PGdLQURIBUjUr/aOhPFditnqFlq1Yp98OfsNs91pQAQddvevjwoelvXkQfzSnIM78Xerf/mAkTeyyeMzMzOzdXnMvlFqLKKNKqdaukfv36OS5bte4aWIBv0qTJG3x8RkZrBVXlRCgDcRhmjol7K967R/eHLVs1j/bYtnPPp08fpNXUNMpc3v+zAqTk80GcDmKq+rv9a/yMAOFRnKLm7jyB37G8vhAiQKpGpftA4CsNL3j9Bg3Z4TF5Rfk3/MLj2bNnYjLSMjVilAVd/+uwYQ6LFixb9mTfnt2rX76I7Lp/7+5XIDzgvpgNqRo0apTmOHIsnonYuHFj1sSgr/8BCxAedsPtO4LG1FZO/sv0qVMmxkS/bL9sxZqho0YMv2TWy+S3DqGCQGEcnUSoJNBXwivMFxA+TSz6YONNhD+cvkZGzZRlpc/S0UpTVsU5FnB4Hh2kRjoOXwXlfH18+o5ydoTNnHiqygqZWu2UvkC65WCLu/4HD86FsuhLxg4FB1+5Mhny+d2BA7u1wNfRUC1aNH8uTnMcOmTC2tUrF9GHCQAaSFpamjqEQQPBiZVASVa6zN3hgy5dcuW/Nzq51sLLyVHnZWToVcnxeDrIgf/dCSlXlJ0tR1+OUNPwv9yMG+U0QkBYXLp0fujRI0cm0dFKA+ekg2XCXBtRB3yj9rqs+QCI7965033j+vWMAGE1rd27d1lpqipnaKjAQtyiojWrVhSpKStkXzhzpr2v784pQwYP2IsqeJ5e8VofKiAgoFRH8M8KECeHodcSExNl6CiB8NdS6SaMMK4GXbLYuHGdAx2lEuMT+/QxNa1W+54njwew+7o4Ow3DlrzUNdVjLcxN8daS75PfyzBCBeLOY8Yss7KxwYaUYWQHfEBeXimhrXTboIyMdEpdWYEKOOxPZWVm1t2yZbP7isWLPHb57V9mbWvnmfLlM7biLiMj0wkfWI2kp2c8Cw4OkqKj1IqlC8Z27tienf/Sv2+fR5076CUj+Uba5YR/H6i0ZiY9A+koNWXypLvo5RcwVlsZGCFQFpBvoKOZGh4e3gTiY52dDa5fv6z1+fPnPvfv3XNCTZ0Zfrt3zw8JDp6A7kNAPUVqrHROTo7a/fuhfZzs7bssmj/HeruHxzDIM9TVSmWEELioqCihu+X9rAaipaY0e9xoJ3Z7S+Z6ixbMXY98PIxNu1Kd1QTCPwe87BZmfYLoKGVrMzgaVdwqW4GC89FBzML5c5fdvXt32oqli86CkEAVuF5wcHCFz5+ZmVmhbTPRPYts2rRJ4sOHD53dt24+fPNmCO5z2b59u4AQ+lkBothWerJ5rx6D6Ch169ZVRT6hUXTp0gXXmdNcLUv+DgTCXw//i87vOunrrqOLUE4j7J+iL70EHa00cD46yALq/O9yfn67tOnbwPysAJGTkpxqN3gw3jOXAV2H6zJ+/Em4Hh0ny/4JfzzV0gciIiJSGPogYg4dpdRVNWJzc3N/arNsqED8rqOejiPMP/kd7kHoAzP+exkwYMBPVW55BYUWuh06CGznCf003jt2WDKT2ZYuWvDfIDOzWr2YriSGTkf6Oy655G025dSCZ7Ef/nljQU/iU4Vu1gZAHnoXBSYj/g5qpJPu7OnT86WlpKL09PXxnrAVAf0YsCct/poHBwX1wIl/MD169w6D+wUNpLITyZyGDzsycfLUZUZGRtgamrqKUpasnOzFbt26nZ23cMlJdN5U5+H294KvXTUkk8ooytzt9Kbzt+Ond9WVPGjXV/XwkUsvJO9HfvDKzeeJUfdd/93fB3bVo59v3Oqry2Lepp0J3m5ZvNMByos95awmL9XoBY7/bXh5eEw2aq/3tqO+bvzr168FbH7MmjVLeeRIp9Ibk5YDEiDsXqfRkZF9n0ZEWD9//nzQy5cvzWNiYkzj4uJMEhISjD+8e9f1/fv3HT99+tQhJSVFB5oS3759a5edna2Amk2ymZmZ0shvhdz/0Dkbg2BCYfGaktZVacL062vyBu6LjpbZLARHF6m1DJh2dg6uSEKYuuX6HK6Bxz+7r+3ewJdqdJDqNjbgTL1u3uz+0pCH3iExOvrbqJL0VpBpU1BYWCigxuvptj976vyFgRAOCAhosHHNimth4U8NcWYFyMrKkmE2obKzsrxz+PiJrjjj+z3y3ysOIwHD0dDQoJCAYfNERUVxGAkZ7H/+/Bn70J76Ip6Kwq0oJHDo8h+ptNhMDkxTRdfHaTk5Ocj/SiUn59JlUtE5CnA4/8sXDhJYFCxYOXToUB9dXd0jVdFAQDDwaxYBXl4NPHx9JZZuXDfwRnDIsL17/sO753Xs3Ck84NipSlnh+udAwqMobAq7xqoUKD8xcJSedKsGEXTKPwkIkIcvPm/LuulyiU76O/HYsgnPlGyvqyGw41zJr6Wqonw2HawQqOKy20DYWQ++Rgf/WG7cCB4LflU0kIpoFlDG2dG+wk3Af5FeE05YKFnuFdhf6IcYuPPqdfHO4Bq4x9Ux9MwX7+zFzvqd5XFj2PDFl5Y17OGTItbF64OIofs7EECBV5Nk52+7c1Si67ZUEXQc19CzsNu4o3hVOQaV2XPuRReJzl7ZIh293ogYehQYjgx4eCchQYKDynIMPOIlunl/E9CU+MP88KU37OmTYjHt3HF0v+kcuN+OHgX1u277Xm+YsuDzOzot9l0aW2cgLtFtWxrX0CMOnYtnO/cinh8F7L8Q1QPy63T0eifWxfMDhN2PRujR2b8WYcLCuKtRb0i7FBioSydVqJLw8/XrV/ZLO8Rq4Hk6+Mdy5sQJbOvkZwXIDg8P1elTpuxETTIBC+1Ic5IOCQnpTEdrJeKdPfPGrr7Gmsv8EVDxkz4Xj44xGDofOYAEA17lDAKktdmur8+efVf9MzKKWkOF+u9MlOB1UBodwmHrORcE10dBPqqodAyjNuTApcU7Qovt2fIfzw9fumgnz7yt/k8FRuMg/9ztOBMmjH1EySYM5LECxGAr7+rd+L44TNO01450zyOPcYtA6L0IS6sClR6FUVNTjwX/yZMn37dH4IjgH9eoWzdWK6ksqD3HGs8pKqQqpb38Dj59+YRnqlYW+N00NDUe0FFqzbrVz48fDxirr6OZBoKlV7cub53s7Sc1b9480djY+A5drFaSm18k6mqrw26PWh7P4j6r84qKuG2aNxLYpiPMz254dm4hK5yTv2Q30dTksIa+GzTgJIM/eqAaNsvJ0LShWAodxBxf14+dCQ3U4VCFhmqtBDZqP7yy78qthx5X2CB2fkGRqNswLXYCJjDPSX/BpHXXBK71Y7icXkayl+kIJuXKuEaum26UqcEO6a3C7tb4M1RagMxZuBhL+AFmfZKN9HWT4KWPe/0K7C4U8a96tbK2PvUoLKzCBpVzMjJYAZJXkF/mYrM/hY8fBTWGinI+8MxkO4fhG+koCE5sRElUTCwf4q9ev5K+fv2qV2U1uH+Vaw/fljmUyY/FlMAF9v1UhRppAtLT0/G2qoOMFSu0xILD4ZY7C1hCvE7+uonG+GPK0KChWE5aVl6F5z81bCD2lQ6yBN6JDZOQEK3wbnong2OmOA9QD/2SnqvJ71Iy8jTg3YIyxnqSZ0DjaN5rxxkebeXu6BqzXeD/LJUWID179szx2uGrBeH3Se8lwQebGvEltkiwHGg5Z/W61ezksh+RnZ/DCpCCvLwcOvjH8iH5fZUEyHYvz4VOTqOO0FHMrt27R3Xu2hkbZzp9/hJ+eRo0bMgap66tTB+h67rnbKQLHRWKz/HHc2QH+N1o1FCsyZmQaIEKzVBXTCTvfQoHrz2SEC+eKlAdNPuf6G8fAYp881UqIzNX/OKtNwNLuoPL+2BtKGTnkEEwHDxvlMGmup28U0GYtOyzq8qtBX4qLUCAAQMGPINRBMaBQR46i6V7nz7R90NDe9LRH5KdncdK3eycbNyECQkJ6bvNfbPnx48fsaBqpyAfDv5Qa6sn4A/oZ4qnmstLt8EqqVybVquQ1G0aHBzc4NOnT1j7iXz8GPetyLZpnYekr0RwUJDFmFEjWem7asWytQ62Nl4QnuE29Qr4jkNt3cBXV1bIHmZjg3v3jbsaverZpdPb6Oho8TOnTni8f5dY1V3lWM1i5ZKF+8DvY2q+N/TWna0Q1tXVxYKjXz/zDeDXZjZP6e4Z8fJzuZuPT1gbsvbJgaFjtZSaX7bs0W4pnSxATl6hmIpsAwEV/19hioP+3mPXXrd36Ke2uqTLSM/cBqvJY2OLzVnMcGgfkndvsigIk4ycvP8dDHxS5fVqDFUSIPzMmTntKKjb4OSkWhcyahMgIVEvG8UrNFadlZ7OaiBZ2Vm5cJ4PHz5c/5qetboAAXFOHQ5n6iSXay1bND+OhIHQCoyaA1/HjXZObtGixX2I5xUVtfj8uXhlLZfLzXabPqUvt4jCc0Lgx52/cPHCMRMnLU1KSmqRk5MdtHjR3D2Qx3An9BbuqIp7E4tVaXsba9w7n5j0rtICBAmfFi1atmJtnI6eMGkmM5x76OgJi+bN//f17du3eNr8xq0ey8Cv7XTSkQySG7Bb6EZhy/+7Z4Haf7zGjeu+PLi8r/v+81ECfRJA8ftY9MubgxLi3Lz9gZH96Shm+X93dehgpYEHKBSi7zSqy4W9hEpx8mR4k6keYe979rSpJ2/rWapPsYhHReioS3ajo1XmpwSIsrxs2uFDh9jd6ODPAiFCR6mZs+YMmeIysUK78mdmfe8DyUrLyoF+gXUrls26GXzVGVV8bif99ptdJ7vNi42LDfPw2blscH8zm+Skd606aGtulZdXxJ24FgMHXARfVlbuP/CBcSMdzU1Nui9r0rjxam31duseP33hKlG//jl9HS13W1vbQhurgTN2+XhbjR/l7LDNZ+e6e7fvpqdlZ8BeLZSSsopH/Lvkun16dNsdh3wpWdkdD548lVPX1N77NiGh0gIEnefjg4gn3ekoZdRB94OctGR+ampqUwMDg6CHTyKbycjIPLl2806VX7R/jVDfIX1z8ovSQO0+eDkGj0Kg96yxtsOhO4t97p3lhU1h5yOZd247G8qlp/NaQjzwxpuOMMyadnWkwH7IvwKXQXoqjsuuBL54l4YnSN6OSNRbvy/iBs6sAq8Tvz2Wk6rvDRMk6SQWSxPFZWKdPfNSUoqwzdfLd98aWa6++TX75sQmLVpw0+vXrZNpMDLgHC6McFx8wTE7r7CTpkKLM3TS7wG0Di01ZTxEBkRERLSEtKysLHZH9Ip2BgYGnllIB6m2bVoupoN/LPIyrfEISWWGcdFvwXbMwW8lL9OmAH4fcGrKCpkxMTHEyFAZvE5ObjV04cUgEBCNe+zI0Hc8YkdnCYAqWLOuY469gHI2cwPPBAR8X5S49dgj5WU777KroBm6jDlayvhV/6lnWaPWwvJNJ52aABup0VFMUlJaC/6y6/aHtWveewcWfqZTjuN0/nwz19N4DyV+LGefl3ZcctkcwiWvO3BG4KyRK4KOQxjyvn4twuYsgGNX38jqDPePg2s5LLp0FglZdqIi0HnMMWfIA2c778JaOvn3gW5QTJhwgDQFGSl2FEVXQ/3hqnnzfvgFuH79GruHTAcdjdl08I9FSbZtGPgVFSBWFv2PI6ExlI5SaWlpXXNycpSR9tGMESKMo4sQCH88VW7CoCYG7ri8e+fm5B07dtRTlJXOY17+wsICtt8j4nlkh517d+Ox9vJAzRDWCLOklHSlRmFevHgx2lBX5xUSak3mzp21V11FHpsj7NbR8FVk5GMjlF6Hkch9exs/R2FR9PXAai46LqEqlVZMXKRS9k4ePnpgpaure5iOUlqqyjfaKchG66i3Y4e+CYRaBWq+fOb/ciLH27BmTamecCW5tukpKSll7skBQCWng9S4kU6VnuSiqih3K4hexYvUWDxk5zjMptPK5UsXgcBgBIipSY8oXfV2WKDNnOZ2EaU3rooA0VZTxiNBFdFA3Ca7zF+wYN52OkrNnjENq65wXXlpyT9+zsvfDqj6Z6+/Ukb/daXWLBFqGPSHNIFK0NGg/buyRkUYUHsfT5QqD2bodcHc2U44oRIMMjfdC7553z6PzXr3PAbh86dOqVtamM+EsM2gAbMnTxw/2maQBd4d/8GDB/XcpkzCbcylixc4Qb4wA8pl4TZ5kjf4UydPPIgTyoFfQM2fO2sCxMGNHe2MLcQP6mfGWnMjlADa7VVk+KKL1nB82wF7PnUaeSRYoot3DsR3nX7GmpP8Eb0mHrNTs933w//4Z7nz7IOT3vCDlVv3U5uwMO3z2tvb05qOCkVJtg2ePhwfH6/w8uVL1ujwn8bz58+Vwf/27dv/zp49Xu7OzU72dkfGjRmJ55UACQkJEj26dYpnhAjjJo0da08XIfBTRQGSABbx0LGM5smA4qKQjj54Ah2gZUEEyB8EVBQ6KBSUzw4BOw23q1ar7tUJuk88mjLM1voETigDeFnLe+Z5M2eehnzG0ckEfqooQMynnt5tNfus0OnaRy5Hz5Hovl1grUtZEAFSPj89kawk7RTlM8LCwozpqACWVlYWvXt0LXMK7XbfPfWioqLw7NWo599XU1cEZv6Jw7Ahj8EvWSFNjDvjP0dNWSEDaQ7KgYGBrYMuXoSZq03sbKyPoS+S+K1bpyo0t+P4qbPTwH+X8LYjTigDdE95ce+SyzRktGbjxkEwkaxPX7Mb7fX18fAcoRxoYaI8eO97vBIWO4+igKLS9mOLKA6PU8QROvpn11dlXfaNic3oKIUNdMO5+c4Jdm/pbIzX0cfTIJ1jWJy/9XD4EDoLs2LX/fGQDiuCwdcZ6o/7yPgxmXDiWfE5istcDovDzemSYK2Jvg/G7bsUUSGN6a/nyuXLuI0v31Yq323sWDwFnR9NVcVP29zdy1ymrthWil0paTnQPIYOlsuGDRvqv3v3rh5q+jQdamv1HNL4BQgSSvo2g/sbRkdHq1tbD1pp3KXjHVMTk/Yb1605HhYWOvzFixfNnR2G+q5evbrUJJ2SqKso4Q7YebNmGSOhU+bCqYXzZh9GwrLM6dPt5Nv+8et9/gigAjGg8IAZgRf5f/ethx5qC5ShQZVQBNLtF15eQicJBZXjQjlcaWnQ+Vsw5wQNRNNu/73J629g+y8sfMc4Lw3a0tB4+0ecTmM155x/636+n+koLt9t/DGB/ZYbGW/PsJp9YTOEBTQQVDbs6Rd2ThCeik7fT62AUcnBLVgwU5FOZuGv3CWJjY2tO2LYsC0QPn36hNXr169VcEY5oC89nuTbr7fJC11NtTQnB/uLGirKmeBDuoO9HZ6FN9TGOmju7NkjB/brGwbXGWhuemuged+bR44caWdh2vcJfpnK4fr168oem9fh6b9Ikym1kpLh6dOneJsGOiqAr69vJ8hDQkzo9GxCCfgrDgp3HXPMj459p4zKBRW8vYP/fZyPnILl3neLdoT2o7MxSpZ+MWNWBwna5EA07rE9GQQVCBCsVZRA1fZAvPX8c/o4Usb1IT0y8RuY1hQVMfJgP4wC0MeWFCDY50Pb4VB0aiqP1Zr+acxNe+G5FYyDNN+dO9md69APWq+sCgYMs7VxR2Xw4jrHYUNuQHmc8Zvpot8BV/rhQ4eUa/CorGfrZKj3iflN5s6d2ZtOJpQHf2VCYUTp+TdCKpww+k46bVEPLH6h8p8+0RbwfnAsCBA9e/9SdjUMRh45J9LRE08baNJju9C5PPID/ZYPmXdhi7rNgVD/oBihC/3g+rGxX+X4BYjakP2PJbp65ca8y/jjzVlWex8IcP7SVXYqO+Dj4yPZqEmTwxZ9++B2IYfDyVqzcYsm0hyEqvH+AcemoqYCrqz7/Y92d7C1DUpKSgKbI78NBRmpgtsPHoKx5vqDLG3KNNSChAPP3XsHa2zIZdw4vPbF3m7ItqTEJNZw9Nq1G/HKX0LlQO9OlZfQX942KDDr1iQJr1kmki3MdwpdhCaMnIL8UnN9uEiSgY/eB42cfJ5QbXRYP7XwvMICg5jEb20Hd1XCK69L0l1XKvLq40R5OoqJOuqos2B8RzmTsUcuYwFn4M4buuDiejq79oAEBGzTyK7/6KClkTrTzdWdjlJbN6ydrK6iWOZELP5jwRbr0sWL/enoL4W5D/TOcNprqJbZew+aRWJiItvkOnzgwJK0tLQWEIY8xo0a4SBoHo9QNvwaQlnagrD0ssoyMPlllFuyJBhmL3PLGoXp6Hw4kNFAGhr74JnPJdEddnDLoBlnl1rPDjy39XA4njdUCnT99HReqx+NwnAMPAqNx5/847c7qRFUFOSwjYsXLyLkoQI9ePCAHZmYOGbMGjUF2TI7FFVkBae1QyfrptWrlehojXLv3r3/MQIO+kw0lBXZDbBLAs/19OlTtnMYaV3QD8K2nVEY73nbTk6GdJ5WBv4KXpZQEJIOq1N7TzrJbnZWCvoYHQf/OzbzLozHaXw0NPZOBb8iAqS8+4otKrbFwTEo3Y8CHyTmWEaA4CaakPO5rAl2dlx66QId/WOokSZMSaLfxNVXU1bIVlXVxRajli5aGI0zENt9fed16tJ1PlQuOkmA6PjEuvLSktgeCMRfJ7wT69GzpyikzXR1LXdi2s9g1tvk9ukTAaMio1/XO374cPvRIxyDn8e8LjWqBPcF934/4qmKlpYWa8N0zYql0WrqarchPMJh6J71W1Y2j4x5I/0y7i1+oQg1S+7tyU2uhL1dazjyyAo6CROT+EUGmgSdtVufgvjjg8M6H7sS43M9IpG1Um6/6PKE9Kz8Ctu8XeXSaUy9rt4CHwZDpyP327Zq+FSew8Hpbds0/NTOZv9dnEnDMfTkOZiqCozuQBMNbJxMKGFMevuJZ/910pQUWJ37T2NnNRhPLefHQFfzK1Q2Rlj4+vj0XLV8yWAI79+/2wCl81CFFDqd3Kx3z+BVy5fi+RcM0Es+1snprL6e9hf/A3uFjqlXBnRt0V7G3R47DR/G2jDpa9Ij3GX8eLy8uiSnT5/WgGfZt2+fwBg9Og9eqQx2OGdPd1uxcsmS4t56QuXh/xqX86WnQ6Uwcz19A+fzOb+LL0vtV6Q4cA/e7gBchxFHsDEqoEIaCGL2ttud+a8xYNrpUtqP6eRTC/nL+J6KYt+Lkk0YjaGHsEkCxrluvNmBzqo96GtpflVoK5Vv3KXzw+6dje7ChlT8AgQY0N80smtHfWw2EJo2kLdo/nyhdjCjo6MboXze1aAg1lYDAwgeF5dxZurKilmqSvLZKvLSz08cOzYPCZkyTQlkZ2fLTXVx2a+trvxZT1MtbcWKFeyQs8uEcdtMundOoqOlsLe1vgD3gq6L5wJcv37V/oCfHx4iXLNqxWp4jv5mvZ/5eHkJTDbroKWRSAcJBMKPgAVyUNGgQjFOX1c7BX2d2TUkkLZi2aKzdJTq2kk/GdLoqFD69jKOgzKxsbEV2mQZCQul1NTPvb98+WKalpbGbhlYAo6ynEyukYFemYIDgOuOdHBgLTwN6m96V7HtdxsoPt7eC6GMEFeqHUwgEKoA7Gs7qL85tg/ar5fJJahgOIMGrJqhNN7G9Wt/aD1p/drVW3XUVFJg9isqP9Pdfb0i0gzKtdcBzRXojN20YcMmuLaGsuJLlFauyYGB/fqEyUtLCgiBw/v3g4AUuHdVRbls6OyFdHCghR05dKj2tF8JhF8BVHJY5n/16mV7qGiuLuPZZe3eXp7roJL369vLB/ImjB1VqtlSHrdv3LDo1EF3S4+unS6b9uwRaWrSI9KsV88HXYz0A7sY6m8KDQ0V2q8hDMsB5ljILFw4H99DSEgIO8FHse13Q0p+fn5SeloaZY7UEAiEn2D6xIkyIx0dFyPBwI7+oHBdqIDglOTaZtDJmG6dDRKN2uvixXdDh1jthjIGWuoVMtJcHfTp3v06XHNQfzO8HH/iuNEDSto1Ye7dpHuXkLGjnSttx4RA+JsRsJXwq3Cyt310/XpIqc19uVxuYWzie4Gmh7yMVD6HKuK8eZuE050c7HpdD75+RVxULHfF2vVz7IYNYyemVQcL5s3efnDfvnEg5JzHjtJatmzNM0gf3N/8fnj4Q31mGwYAlWkgJ9U6HcLt2qmFHz9z1hlsnI4bNWpm7KuXvS9dvykpKytb5poZQvlkePTUyX0V/E/vuv87adY1oA7H1vbv7ZeLiIiofzUoaFViYiK7LmTxgvlHhtpYs3unoErKgS+8npY6a/0dxXkTx465de7c2aW0BgCdtPlvYmIqPZR77dqVJejYQvo8RfGvXw+AdB6P15IxV/jfrl3DIe/YsWNdIA7AEDJK46nKt81hjmWct5e7wKpLAoHwi9HX1orZuH49ngTEVMxbt26x9jqYIWEEa8D57OnTM1SV5V6pKclnMceU5TRVFNNV5KUjHz96NIw+nEWznXKmUYfiSW8AcwyER492VENhJD94v3VtDoFAqADdunQMZyowEijOdDKGv2JXF3A+JJzYpdfQlGGuY9hB+11UVFSlN5QiEAi/gHv3bukbttf6atzJKElPS+MbqrTs/BElWek8OanWhRtWr55AF6cszPrAZK6iJQvn76STfgoDHS08t+TZs2d4NfFQG6t5/PcAYTDe7DZp0sxxI53mDrIw95w3b1at38O2JkECvCk4pPFVq+BG56yyiYi9517YvUz8qktHCX8aYF3MffNmWwfbIc8mjBl918VljAadhTWCJYsWzAZhoigrnQsVW05Kslp2SecTFEVuU1wc0bVwh+mePXuaaKoqZzB50LG7zXMrK8gINUdDY58s9D80iE9Nbdrb5aS5ss3+p3TWTzHX806lR/OGLTzvNWLRJTzbOOL9+/rCDA1VhS6jj76gg4SaBn2JGo0fPeouqsisZvDkyZMhdAXnwV6zyM/x27Wr3CXzqampBmNHOt9DwgfP47hy+fIc5nztFGRKbUZM+D006uEjYO7B73SMxvuv2az9jEU77h5HAgb3g8HHBSfSoHeFtey/6WD4PhQXR2WwdskIkK9FRU2W+YYFfOPbc/bp6xQL/6DojXSUZa3fA3bPZYYHkR+xNTN0bokVux8eQefHo4XIF7CFi6RgWybv1I2Y5Q9ffsJ7H2XzePIGTodfZRcVyaFzsPdQ8lkI1YD/wYPztdVVkqA5oyQnk2va14QdrRHG169f5TWUFJO6GBl8sre3UgDhoKetXq7pQpg1yggSxunpaBYvsyb8ckoKEEDFeu+O4yFxJp57I3GFe/g8SXaW580hGTyeJPqf2GH2rmOOY6NBc7fdxrY4UJ5o3S5eeMkBCJAzt2NVY2JSsWkIpvIOmnUWr9LFwEI2mocxX8ywbVIhuG0OMUlPT8drrjIzeVKPnn9UHjI/UKCJwzFw/3D0aoxGf7czIXQSZT7tNN7cmtVAwJAyjZLV3lJGmQm/gVEjHNZ1MtRL+PQpSV+jnVLGGKeK7XqHXrYKbzJFqDmECRDNoYf21uu+XTAdVXZhAsRtU4ig1kBXUv4mzMePGZLdx52Yjo6tO2TWhWGmU05tRGGBD8bVB/G2IIDoqABIOLAVH+AauBeUJUDQOdi+l/rdtuGFlYwAef+eV5+5/8GzzvmA/6fzz6pJxt067xjU3yxk976Dc0LDwtu2aNHmwfOXrxrs8vPb3UFH+/2OHTsEzPKXhMPhkIVvfyCvX6c0nmrX4UhuTj47fF8e9erVKXPr0DErr42buvHG4JYtG7y/sdMKW0c/uqGf/yXPwTMjXiW349cIeunLBmw98tiEjrIEXH25EOx30FFMecOCYM6TDpaaxSkpyc1s2mtX5I4TEV1PrjefSCcTfiVIFa2Pmh3sMvuyCLl4UUZXvR2ZJfqHU1ID4Rp44A5zt40hix48KNYIQDPoMfHEYghHfcpsA35yMq8V04TpOu7oafChmdHQ2BtbxwMNxND5yCsIA+PWBv+HzlO3tZkvtkQGXH+UNIIOYsQ7C25G1bLvLqxBzNhycyFOoDlyOXpCSORHyYcvkrUhDloHo4HgAjQNaA3EYORh1sDWuJVX/ep3K6FdEX4NGzastZk9Y9o8Okr4B1i3/4E/OHf/cL/Bc4ME9u25EpY4FDZpOnw5aiSdRB269HINNCkOBr9ofujiy02Qhiow9+r9hGEBAc/EuIbFAijkQQJeHd3K7L+UJj198Bosn2NP8HSAXpNOPQXtw2zK+VJWyU4Ev+4KzaVuY44/5/9I7b/00gmue/RazCA6iVq6494WSLsV9anhhgOPfBISMgW2a93iH74N/P8Cn42zmXPuIU5EbD4czu5gQCAQfjM7TzzFIyWowtcZNP3MH72R+cgVV8gOhQTCnwRoCqZTTmy+EhaP1zn9qaDmN7sbHYFAIBAIBAKBQCAQCAQCgUAgEAgEAoFAIBAIBAKBQCAQCH8FHK1drvZ0mEAgECoFh1pjWa1GiQkEQu2BmE0jEAhVhggQAoFQZYgAIRAIVYYIEAKBUGWIAKkiOTOPUIVziO2X6kKEU7OvYrtmbSidlnJ0jFBd1LpRmGxU8evW+W5c+31GCtXGawwdqxggOFKy0ymDvbOpuG8f6dR/g6K5Jyix9UOofN6vtSkN132V8p5S3oktDVYbYU7rKQNJvHMDy4sv7yi1XVPoGOFnqJUaSHJGKsVZa0X9b+sISrJBM0pcRKi1/jLhcjiUx8Nz/5zw+J3A/1HdwiNyjAcWHs3Q/wznByey1pqSb9ySLlE1QNgNU+9Kx2o3tboJk5KDbelSres1xj4XKWT1RcWpOlzBLWE4tAH+enXE6RBFFfB4bBgQRcdAfkngWChXr07xLgTMMeIidQTKS6D8koIMjoT7KQ5/hwmDD/nC1H+4Xt0S54M4cx9VAe6RX3tjgPuGPEDwPotj9Uo8A/iQxn/fgsd9B8rV4Qo+HwjwkucUhlpzaUoKaZdf6f8Z4FFFVN2NdnSsGPgfSv/2xZT8n8q6Hjw/8xswfH9vxPA9/4vUyiYM/JmpuZlUS1pwwJfJu+84amJ7M+pDZirVqn4TKh5pF3Lbi7e/hS9OUVERlccroHIL8qlG4t/3ZYZjoT9EHFWsvMICSgy9cAOOrqICXz+kZBr+j0qYtAsfW4CaBGIbbPG5rsY9odT+J021adiMysnPp8RF61AfkFbUukFTyvvhBWpS0C6qYxsV6u6ItficIJw46J4PPAuhHAPdqc9T91K+j69QMwwHUjnofhqI1aVaeYykPmZ9o7RbyFGPR2+msgvysMBo5TmS+pSVhq9biIReRn4O1Rjdf2vPUfhZSwLlSjZh6qIKkD3zMJWel40rGjwjPDeQOcMfV+aMvBx8HwCTB+cCvuVmUW23jcW/xaKQQ9Tm3iOpXPRcIPwU0G8ci35rKHv0xR3K9tRGKma8N/XowxvKWsWIykT3C7+37u7p1OOPcZRNOyPqqOVs/NyMMFty6zC1/FYADjOYK7SnztkuZO9FGIpNWlGvJmynUnMy8TWginPXWeM8uB+4x28or0W9Rvj3h3MxzwTo+82iHia/xmlZ+bm4DAgR/ueP/JyI3qfGlNuVPdSB59dx+r9ErdRAoOnh9+QaNfr8NvbPBuEhjioOVCxIk0VqLnx9GODFqrvBjmq8ZTiOzw85iMt59BmNhQeExZGA6LBnJnV2yAJchgGOBeHBsO3RBUpq2xhUqcZRdUVFKS5SqyW9RlNPP8VTLh3w3s1YeHg/uojPybzU/Lh2MKdE0f023GyPK9POfsX7EIHwGH5mK1Vv41B8HHx991u4UTwkxOqst6GaoPt3ubSDSp6yG5evCOnTD1IBUbepRpsd8P2k5KRT+yxccWUB4QHPDvchus6GPuI7dVAaXDMNCR9gbU9HfN8NNg3D8fF6ptgvia1qZ3y/8Ht/QoLx6OCZOB2Ex/SreygJpEUw/50w4D/5ESA8xpz3pppudaRE0G8FAmCqPjbgjmmCnhcEMP/vz1zT/sxmLDxyZwVQzz7GU/XR88BvHv/tE5Xitg+XAQ5F3qCauzv9k8IDqJUC5NmnBGrO9f3U7idXcRw0BSB39lH81WC+MopNJbFfHnaqXdFX5i0do/CXEyjZfODndHQY9t+mf8Y+w7v0L3SomHV3v3/tSvIYCRuGJHScTKMWdIyiDqKXlgGaWsM1u2Oti3k2b9PxdG7FgCadrVoX9vhmdRtSjpo9sCbDT0GRwAZtmMISaXufBtMhCgu31kjbEwbcN8Prrx8oqYbN6RhFbbl/lg6VzblXD7DfQFTodrYsvuYu7HMBpvLfd6TMKcynQ8XUEdJUBG1Ms6Usew7Zxi2oRmLff5ezr+7ToX+TWilASvKWrrjwdWGcf9RNAcFQFmHvYyj15t+t8TMvWcmXjx9oh1eE7jLqdKg0Kdnf2/Ulz6bfWpEOFfMo+Q1qCiAVm342GdScaLSpcnsXjTrnxR7/H2o+gQ/nrCzQdGQAragsvuV9L1dU4gm7SKnSobLJQ00waP6lzzhEp3zn1QS81zam+8HiZg44+C/Nj66kcyoGCMjTMffYcyy8cRBrTgzZ+Xl06N+ECBCaT5nF/QRp0w9hHzSLijDg2GrcxwHHxLnspPLnHKMC6a/fz7D05mFq/wA3Khap2bxKzDdZgJpW9503sF9EaL938JuJ+xuYtLeTdlEOmt3oI0qTx6eJGbfVoPr4L6V295+M7wPSRuv0xoIS+kSYZ3/kvAn7Nc351w+pW46rqRdjPX94PWhuQb8PlON3Co3xRvrU7Gv7qBsOK6nCucXPZdBacLi3IjTaZE8NUu7Inntl99q1qRxZjcuHdgtZaqWxA7X90UXqwptHdGrFGK7enbJQNqCcAz3K1T4qg1LT1tSW3qMo6xPr8de0okDzaU//KdT95FfU5rAzdCpFre0xgmokXpdyuYR3cKw0fv1dqTepydTy24Idlou7DEFNkaaUy+WqnbeygIY1v7MNNeTkeqoACbVJl3ZR3uEX6FzhuPceTTWpW5+admU3O/oGSIiIUf/1n0SFf4ilNtw7RadWHt9+LtTHrDRqfsgBOqV2QAQI4a8CvvJPPsZROrunY0GZPesI7rwV1v9CqHmIACH8VcCQdsYMf9x5CSy+4U+tuHMUhwm/HiJACARClSGdqAQCocoQAUIgEKoMESAEAqGKUNT/AZwrdjDIfJbKAAAAAElFTkSuQmCC"/>
          <p:cNvSpPr/>
          <p:nvPr/>
        </p:nvSpPr>
        <p:spPr>
          <a:xfrm>
            <a:off x="31750" y="-682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26" name="Google Shape;226;p11"/>
          <p:cNvPicPr preferRelativeResize="0"/>
          <p:nvPr/>
        </p:nvPicPr>
        <p:blipFill rotWithShape="1">
          <a:blip r:embed="rId3">
            <a:alphaModFix/>
          </a:blip>
          <a:srcRect/>
          <a:stretch/>
        </p:blipFill>
        <p:spPr>
          <a:xfrm>
            <a:off x="6781800" y="5562600"/>
            <a:ext cx="2198966" cy="1110996"/>
          </a:xfrm>
          <a:prstGeom prst="rect">
            <a:avLst/>
          </a:prstGeom>
          <a:noFill/>
          <a:ln>
            <a:noFill/>
          </a:ln>
        </p:spPr>
      </p:pic>
      <p:sp>
        <p:nvSpPr>
          <p:cNvPr id="227" name="Google Shape;227;p11"/>
          <p:cNvSpPr txBox="1">
            <a:spLocks noGrp="1"/>
          </p:cNvSpPr>
          <p:nvPr>
            <p:ph type="body" idx="1"/>
          </p:nvPr>
        </p:nvSpPr>
        <p:spPr>
          <a:xfrm>
            <a:off x="762000" y="1600200"/>
            <a:ext cx="6711950" cy="41957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480"/>
              <a:buChar char="►"/>
            </a:pPr>
            <a:r>
              <a:rPr lang="en-US" sz="1850">
                <a:latin typeface="Times New Roman"/>
                <a:ea typeface="Times New Roman"/>
                <a:cs typeface="Times New Roman"/>
                <a:sym typeface="Times New Roman"/>
              </a:rPr>
              <a:t>Students  are expected to </a:t>
            </a:r>
            <a:r>
              <a:rPr lang="en-US" sz="1850" i="1" u="sng">
                <a:solidFill>
                  <a:srgbClr val="FF0000"/>
                </a:solidFill>
                <a:latin typeface="Times New Roman"/>
                <a:ea typeface="Times New Roman"/>
                <a:cs typeface="Times New Roman"/>
                <a:sym typeface="Times New Roman"/>
              </a:rPr>
              <a:t>PASS A</a:t>
            </a:r>
            <a:r>
              <a:rPr lang="en-US" sz="1850" u="sng">
                <a:solidFill>
                  <a:srgbClr val="FF0000"/>
                </a:solidFill>
                <a:latin typeface="Times New Roman"/>
                <a:ea typeface="Times New Roman"/>
                <a:cs typeface="Times New Roman"/>
                <a:sym typeface="Times New Roman"/>
              </a:rPr>
              <a:t>LL </a:t>
            </a:r>
            <a:r>
              <a:rPr lang="en-US" sz="1850">
                <a:latin typeface="Times New Roman"/>
                <a:ea typeface="Times New Roman"/>
                <a:cs typeface="Times New Roman"/>
                <a:sym typeface="Times New Roman"/>
              </a:rPr>
              <a:t>assigned classes within a specified time frame this includes passing all End of Course Tests. </a:t>
            </a:r>
            <a:endParaRPr/>
          </a:p>
          <a:p>
            <a:pPr marL="342900" lvl="0" indent="-342900" algn="l" rtl="0">
              <a:lnSpc>
                <a:spcPct val="90000"/>
              </a:lnSpc>
              <a:spcBef>
                <a:spcPts val="1000"/>
              </a:spcBef>
              <a:spcAft>
                <a:spcPts val="0"/>
              </a:spcAft>
              <a:buSzPts val="1480"/>
              <a:buChar char="►"/>
            </a:pPr>
            <a:r>
              <a:rPr lang="en-US" sz="1850">
                <a:latin typeface="Times New Roman"/>
                <a:ea typeface="Times New Roman"/>
                <a:cs typeface="Times New Roman"/>
                <a:sym typeface="Times New Roman"/>
              </a:rPr>
              <a:t>Courses will be assigned based on graduation requirements.</a:t>
            </a:r>
            <a:endParaRPr/>
          </a:p>
          <a:p>
            <a:pPr marL="742950" lvl="0" indent="0" algn="l" rtl="0">
              <a:lnSpc>
                <a:spcPct val="90000"/>
              </a:lnSpc>
              <a:spcBef>
                <a:spcPts val="1000"/>
              </a:spcBef>
              <a:spcAft>
                <a:spcPts val="0"/>
              </a:spcAft>
              <a:buNone/>
            </a:pP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Failure to meet academic expectations </a:t>
            </a:r>
            <a:r>
              <a:rPr lang="en-US" sz="1850">
                <a:latin typeface="Times New Roman"/>
                <a:ea typeface="Times New Roman"/>
                <a:cs typeface="Times New Roman"/>
                <a:sym typeface="Times New Roman"/>
              </a:rPr>
              <a:t>or maintain </a:t>
            </a:r>
            <a:r>
              <a:rPr lang="en-US" sz="1850" b="1">
                <a:latin typeface="Times New Roman"/>
                <a:ea typeface="Times New Roman"/>
                <a:cs typeface="Times New Roman"/>
                <a:sym typeface="Times New Roman"/>
              </a:rPr>
              <a:t>academic honesty </a:t>
            </a:r>
            <a:r>
              <a:rPr lang="en-US" sz="1850">
                <a:latin typeface="Times New Roman"/>
                <a:ea typeface="Times New Roman"/>
                <a:cs typeface="Times New Roman"/>
                <a:sym typeface="Times New Roman"/>
              </a:rPr>
              <a:t>can result in</a:t>
            </a:r>
            <a:endParaRPr/>
          </a:p>
          <a:p>
            <a:pPr marL="742950" lvl="1" indent="-285750" algn="l" rtl="0">
              <a:lnSpc>
                <a:spcPct val="90000"/>
              </a:lnSpc>
              <a:spcBef>
                <a:spcPts val="1000"/>
              </a:spcBef>
              <a:spcAft>
                <a:spcPts val="0"/>
              </a:spcAft>
              <a:buSzPts val="1332"/>
              <a:buChar char="►"/>
            </a:pPr>
            <a:r>
              <a:rPr lang="en-US" sz="1665" b="1">
                <a:solidFill>
                  <a:schemeClr val="dk1"/>
                </a:solidFill>
                <a:latin typeface="Times New Roman"/>
                <a:ea typeface="Times New Roman"/>
                <a:cs typeface="Times New Roman"/>
                <a:sym typeface="Times New Roman"/>
              </a:rPr>
              <a:t>1.  In-person Parent/Teacher/Admin. meeting (1</a:t>
            </a:r>
            <a:r>
              <a:rPr lang="en-US" sz="1665" b="1" baseline="30000">
                <a:solidFill>
                  <a:schemeClr val="dk1"/>
                </a:solidFill>
                <a:latin typeface="Times New Roman"/>
                <a:ea typeface="Times New Roman"/>
                <a:cs typeface="Times New Roman"/>
                <a:sym typeface="Times New Roman"/>
              </a:rPr>
              <a:t>st</a:t>
            </a:r>
            <a:r>
              <a:rPr lang="en-US" sz="1665" b="1">
                <a:solidFill>
                  <a:schemeClr val="dk1"/>
                </a:solidFill>
                <a:latin typeface="Times New Roman"/>
                <a:ea typeface="Times New Roman"/>
                <a:cs typeface="Times New Roman"/>
                <a:sym typeface="Times New Roman"/>
              </a:rPr>
              <a:t> Meeting)</a:t>
            </a:r>
            <a:endParaRPr/>
          </a:p>
          <a:p>
            <a:pPr marL="742950" lvl="1" indent="-285750" algn="l" rtl="0">
              <a:lnSpc>
                <a:spcPct val="90000"/>
              </a:lnSpc>
              <a:spcBef>
                <a:spcPts val="1000"/>
              </a:spcBef>
              <a:spcAft>
                <a:spcPts val="0"/>
              </a:spcAft>
              <a:buSzPts val="1332"/>
              <a:buChar char="►"/>
            </a:pPr>
            <a:r>
              <a:rPr lang="en-US" sz="1665" b="1">
                <a:solidFill>
                  <a:schemeClr val="dk1"/>
                </a:solidFill>
                <a:latin typeface="Times New Roman"/>
                <a:ea typeface="Times New Roman"/>
                <a:cs typeface="Times New Roman"/>
                <a:sym typeface="Times New Roman"/>
              </a:rPr>
              <a:t>2.  Student will be placed on Academic Probation for time period (2</a:t>
            </a:r>
            <a:r>
              <a:rPr lang="en-US" sz="1665" b="1" baseline="30000">
                <a:solidFill>
                  <a:schemeClr val="dk1"/>
                </a:solidFill>
                <a:latin typeface="Times New Roman"/>
                <a:ea typeface="Times New Roman"/>
                <a:cs typeface="Times New Roman"/>
                <a:sym typeface="Times New Roman"/>
              </a:rPr>
              <a:t>nd</a:t>
            </a:r>
            <a:r>
              <a:rPr lang="en-US" sz="1665" b="1">
                <a:solidFill>
                  <a:schemeClr val="dk1"/>
                </a:solidFill>
                <a:latin typeface="Times New Roman"/>
                <a:ea typeface="Times New Roman"/>
                <a:cs typeface="Times New Roman"/>
                <a:sym typeface="Times New Roman"/>
              </a:rPr>
              <a:t> Meeting)</a:t>
            </a:r>
            <a:endParaRPr/>
          </a:p>
          <a:p>
            <a:pPr marL="742950" lvl="1" indent="-285750" algn="l" rtl="0">
              <a:lnSpc>
                <a:spcPct val="90000"/>
              </a:lnSpc>
              <a:spcBef>
                <a:spcPts val="1000"/>
              </a:spcBef>
              <a:spcAft>
                <a:spcPts val="0"/>
              </a:spcAft>
              <a:buSzPts val="1332"/>
              <a:buChar char="►"/>
            </a:pPr>
            <a:r>
              <a:rPr lang="en-US" sz="1665" b="1">
                <a:solidFill>
                  <a:schemeClr val="dk1"/>
                </a:solidFill>
                <a:latin typeface="Times New Roman"/>
                <a:ea typeface="Times New Roman"/>
                <a:cs typeface="Times New Roman"/>
                <a:sym typeface="Times New Roman"/>
              </a:rPr>
              <a:t>3.  Meeting with base high school counselor (3</a:t>
            </a:r>
            <a:r>
              <a:rPr lang="en-US" sz="1665" b="1" baseline="30000">
                <a:solidFill>
                  <a:schemeClr val="dk1"/>
                </a:solidFill>
                <a:latin typeface="Times New Roman"/>
                <a:ea typeface="Times New Roman"/>
                <a:cs typeface="Times New Roman"/>
                <a:sym typeface="Times New Roman"/>
              </a:rPr>
              <a:t>rd</a:t>
            </a:r>
            <a:r>
              <a:rPr lang="en-US" sz="1665" b="1">
                <a:solidFill>
                  <a:schemeClr val="dk1"/>
                </a:solidFill>
                <a:latin typeface="Times New Roman"/>
                <a:ea typeface="Times New Roman"/>
                <a:cs typeface="Times New Roman"/>
                <a:sym typeface="Times New Roman"/>
              </a:rPr>
              <a:t> Meeting)</a:t>
            </a:r>
            <a:endParaRPr/>
          </a:p>
          <a:p>
            <a:pPr marL="742950" lvl="1" indent="-285750" algn="l" rtl="0">
              <a:lnSpc>
                <a:spcPct val="90000"/>
              </a:lnSpc>
              <a:spcBef>
                <a:spcPts val="1000"/>
              </a:spcBef>
              <a:spcAft>
                <a:spcPts val="0"/>
              </a:spcAft>
              <a:buSzPts val="1332"/>
              <a:buChar char="►"/>
            </a:pPr>
            <a:r>
              <a:rPr lang="en-US" sz="1665">
                <a:solidFill>
                  <a:schemeClr val="dk1"/>
                </a:solidFill>
                <a:latin typeface="Times New Roman"/>
                <a:ea typeface="Times New Roman"/>
                <a:cs typeface="Times New Roman"/>
                <a:sym typeface="Times New Roman"/>
              </a:rPr>
              <a:t>4.  </a:t>
            </a:r>
            <a:r>
              <a:rPr lang="en-US" sz="1665" b="1" u="sng">
                <a:solidFill>
                  <a:schemeClr val="dk1"/>
                </a:solidFill>
                <a:latin typeface="Times New Roman"/>
                <a:ea typeface="Times New Roman"/>
                <a:cs typeface="Times New Roman"/>
                <a:sym typeface="Times New Roman"/>
              </a:rPr>
              <a:t>Referral back to the base high school</a:t>
            </a:r>
            <a:r>
              <a:rPr lang="en-US" sz="1665" u="sng">
                <a:solidFill>
                  <a:schemeClr val="dk1"/>
                </a:solidFill>
                <a:latin typeface="Times New Roman"/>
                <a:ea typeface="Times New Roman"/>
                <a:cs typeface="Times New Roman"/>
                <a:sym typeface="Times New Roman"/>
              </a:rPr>
              <a:t>. (4</a:t>
            </a:r>
            <a:r>
              <a:rPr lang="en-US" sz="1665" u="sng" baseline="30000">
                <a:solidFill>
                  <a:schemeClr val="dk1"/>
                </a:solidFill>
                <a:latin typeface="Times New Roman"/>
                <a:ea typeface="Times New Roman"/>
                <a:cs typeface="Times New Roman"/>
                <a:sym typeface="Times New Roman"/>
              </a:rPr>
              <a:t>th</a:t>
            </a:r>
            <a:r>
              <a:rPr lang="en-US" sz="1665" u="sng">
                <a:solidFill>
                  <a:schemeClr val="dk1"/>
                </a:solidFill>
                <a:latin typeface="Times New Roman"/>
                <a:ea typeface="Times New Roman"/>
                <a:cs typeface="Times New Roman"/>
                <a:sym typeface="Times New Roman"/>
              </a:rPr>
              <a:t> Meeting)</a:t>
            </a:r>
            <a:endParaRPr sz="1665" u="sng">
              <a:solidFill>
                <a:schemeClr val="dk1"/>
              </a:solidFill>
              <a:latin typeface="Times New Roman"/>
              <a:ea typeface="Times New Roman"/>
              <a:cs typeface="Times New Roman"/>
              <a:sym typeface="Times New Roman"/>
            </a:endParaRPr>
          </a:p>
          <a:p>
            <a:pPr marL="342900" lvl="0" indent="-248920" algn="l" rtl="0">
              <a:lnSpc>
                <a:spcPct val="90000"/>
              </a:lnSpc>
              <a:spcBef>
                <a:spcPts val="1000"/>
              </a:spcBef>
              <a:spcAft>
                <a:spcPts val="0"/>
              </a:spcAft>
              <a:buSzPts val="1480"/>
              <a:buNone/>
            </a:pPr>
            <a:endParaRPr sz="1850">
              <a:latin typeface="Times New Roman"/>
              <a:ea typeface="Times New Roman"/>
              <a:cs typeface="Times New Roman"/>
              <a:sym typeface="Times New Roman"/>
            </a:endParaRPr>
          </a:p>
          <a:p>
            <a:pPr marL="0" lvl="0" indent="0" algn="l" rtl="0">
              <a:lnSpc>
                <a:spcPct val="90000"/>
              </a:lnSpc>
              <a:spcBef>
                <a:spcPts val="1000"/>
              </a:spcBef>
              <a:spcAft>
                <a:spcPts val="0"/>
              </a:spcAft>
              <a:buSzPts val="1480"/>
              <a:buNone/>
            </a:pPr>
            <a:endParaRPr sz="1850">
              <a:latin typeface="Times New Roman"/>
              <a:ea typeface="Times New Roman"/>
              <a:cs typeface="Times New Roman"/>
              <a:sym typeface="Times New Roman"/>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484710" y="452718"/>
            <a:ext cx="7055380" cy="1071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Student Attendance Focus:</a:t>
            </a:r>
            <a:br>
              <a:rPr lang="en-US" sz="2800" b="1">
                <a:latin typeface="Arial"/>
                <a:ea typeface="Arial"/>
                <a:cs typeface="Arial"/>
                <a:sym typeface="Arial"/>
              </a:rPr>
            </a:br>
            <a:r>
              <a:rPr lang="en-US" sz="2800" b="1">
                <a:latin typeface="Arial"/>
                <a:ea typeface="Arial"/>
                <a:cs typeface="Arial"/>
                <a:sym typeface="Arial"/>
              </a:rPr>
              <a:t>Performance Learning Center</a:t>
            </a:r>
            <a:endParaRPr sz="4800">
              <a:latin typeface="Arial"/>
              <a:ea typeface="Arial"/>
              <a:cs typeface="Arial"/>
              <a:sym typeface="Arial"/>
            </a:endParaRPr>
          </a:p>
        </p:txBody>
      </p:sp>
      <p:sp>
        <p:nvSpPr>
          <p:cNvPr id="234" name="Google Shape;234;p12" descr="data:image/png;base64,iVBORw0KGgoAAAANSUhEUgAAARAAAACKCAYAAABigBWEAAAAAXNSR0IArs4c6QAAAARnQU1BAACxjwv8YQUAAAAJcEhZcwAAIdUAACHVAQSctJ0AAD+FSURBVHhe7Z0HXI3fG8Dfe1PJ5m+l0k57UMmMjJKMhqKkbEKy995bQ0I/MiObzJCsyCirKDQkWUl73v7nOb3v6966pVJW5/v5nM+Z77r3Pc/7nPUcikAgEAgEAoFAIBAIBAKBQCAQCAQCgUAgEAgEAoFAIBAIBAKBQCAQCAQCgUAgEAgEwl/CqFH2sj7bPKwgLNumVVFJx58OYWC004gIz61b99BRwr+CgUdR636+n+kYoQbh0v5fxZOwMAUbq0FhRUVFIhB/8OCB6NWLV+MCzwQuxQUQrVq2xC+QWF2xl40aNj6PE0twJeiSzsb1a5zpKOEfIvlz1v8oA89COkqoIf4aAXLr1i3dgIA9rSE8asLYB/fv3jWQk2pdcOfOHQl9ff18SH/69LEW+PFJHzjdenXRgHDz5q2OPX0Z3R/CInXqFIAfFBTUdvgw28MQbtq02RvwGZBQ4jCairaqSjqdTPgrKeJKdPXKpSOEGuCvECBLliwwcbC1Dl+xdO1LiMu1lTbDGYhhNpZZPB6vIR1lGTLEOQf8NlLSUjgBEeC1vTH4Y5yGx98MCbGDcMTzKEXwGU4GBMwHX1FR0X/spCmdcSIiMTFRZZrrZA8kYOrRSYS/gOxcnhg0acSMvPBHhlBLUJBpk8vfX1Gy/wLCFn37vGLS5WXa5PPnR0RE1If4EJvBj+gkjNUAi0jmGEQpATpv3rxWkDewX78ddBLcSwFzDDi4NzqL8CeCBMaRK68sj1551Y8ycOdxUFMGNEs6l1Ab0FRWTKcruSjEe/fsfhji0dHRWGNgKjN/GJzz8KEmkIa0EnGIg2CBOIOPj1cvSPf22OJBJ5WCOReEh1gOfgzhdnIy3yDeXlvtLcRXLFm0GeJRUVGltB8CobbwRzRhIiMj/zdn+vSdbq6T1zJaQeijCCwo1BTkksC/EnxjKPh9enR7BT4/0OchKiqKBUVhYdEG8DkcDu5A4xUW1gGfISQ42AL8Ah7nBU7go4OuZh9LC3MXOooJuxeqDf7LuLe4+fPoSZSMZBvJm4uWrZgOXzWzXj3Seht3S4Q8wu/lPY9XH7QPcAjcwU74xxnrPGI788VnnNuUiX0hD4V5EMcFEfxxBzvbOxA+fvx4S5yJyMzMbEMHq8TF84Ez4ZzgZk53mwJpTBwXKEF7ba3PkIcE32o6ifCbcNtw24QRHow7EPhcls4m/IskJCRIMBU09tmz1rt3+7Tnr7Be7u5bIayhrPDOUE/nEX9eeU2H7Oxs+b3//TejnbzcSR0N1ZuGOtr3Ddtr39dupxKip6UecOrEiQnfvn37H11cgPj4eAEhJCctifs/ZkybOgfiqGkkAf6aNWvk+O+HQaOdciodJPwiLGee8yspPBi3+VD4JLoYoQb4rR1LM6dNG370yKH9brNmGk+bNusGpA21Hjw8NDR0v4amjsn5y5eD+Stop06dIw8fP4mHZxmQqtpcUUbqWSGvEDQR/DxOI8cE6erqbvPavv2ujY1NnpycHG7OxMXFiezx8hJfuGaNaeCpk26XL13QhXQul1soKS0VfTv0viZq+vAgjQGaKXJSrdm0+g0aZEdGv67Hf1/i4nWzomPj66soyGfk5mTVt7K23bLF03M6nU2oQep28UrLySs9CsdP86Z133y+PE5gtI1QPfxyAXLE399u73++G89fuSrTvZO+QXz82zBdXT3X0+cvekK+nfWgHndD7wY3/V+zwRFPo07jg0qwdvlyje0+256hYJGCstKz4JDbuJ/iZ0CaRaN2im1f5OXmS4IQcRrjILls2aaPdDZ14/p1lz3/+Q7ZvW+/ibqiXHZWTo64jm77y60lW3+4dOG8I10M+l54ce+SSfv7V2DgjgQ7p0LvsJgoJz/vzhQxOkqoJn6pAOH/akPHJ/hMmoWlpZmehvbHFSuX4WFXVAlFUWXEE78YnBzsr18PvmrcslWr8/fDn+DJYTUBdMAZ6OmEffr4ob3tMPv1GzZtwc0XBsW2UnkFBQWizDMAzHMw940EUv3e3bsMMB888OXMmfPCcSFCtXAm+EXzgbMvf6KjlSL63uS6KlwuGYb/27CzsgyHSmZnZ7WLTsKsWbSoA6Tzu2lTprjR2RizXsYPIX2Xj88AOumXMcjcDHesWg0etJdOwiABwfahtNfVSoAyA/r1PQPx7kYdI5hnYRwuSKh+hPR7CHWEvxthFQlVwhZ0kOrbq+cI64EWE/iH3/qYdNsHx0yfMpGdEfq7mDx+/Hi4lz2+OwXWzsTExGjwP5ujg+0UJj5p/PgedjaWARBWaCsloE0RqglhwkKYI9QIv6wJw1Sw2MT3zblc7hcIqyrKZ2VnZ0nwNwUAJERE5aUlc2bMnu09Zep0PJxancD5keOipgb4Erm5uY2ys7Olnj5+bGjcs+dGuphQuhh1fPM+KVHmTcI7PMENmOfq2mro6NEtdXR0njLPyf9M6FmgSSNS8jkJ1UBFhcN9V/Lb1wC/7Ec9c+ZM8ykTxuJ269KVq7YcOnBwaPSLSEmJevWyXryKrY8LIebPnb3Z/8B+VyRoBCaAlQdoLUgYCF15CYIiNDRU0t/fP70Zirdo1443efLkjOLc0uzw8toxfvLk8XS0LGDBHW/nrt29TPv3v0anYYQJEGFphGqgDOFRR4RDFRQKZolyuQX59yazQp/wFzJrxgwXqEyMgy8znYVBaYVmvXvh4dyqsNPHe+Hp06cn37t3xx41Lcw+fvyoQmdVGCRslOngD9Fop/zB2nLgTTqKMTXpgft6pk+efO7r169NbK0GXYW4VjslsrK3mkAfhSbIFXFgFIZpotCOH0XLvQJ5dP5fswK91oLa+/ldjfTX0NFS3L192yQ1NVWBjmLkpFoXbvfysqWjvxX0klVY+3F2HOqrKCudR0cx8CyMkGQcnUUdOrTPbN++fexqYkLlSM78bARSAEjLyPnKLxyiYlPonO/w5zPufHS0OH06wp8IVBgVBdnLdLRc0H+M7W+cOnXop6ahVyeHDh1qRQcrxIypk61KalMmxl0Hu4wfF2RvZ43X3pw+cWIQv0ABt2uXlxIuTKgQ1kdXeFLLzYslA41YR698RjAIo6nJjlICBNznzzlq9GkJfxpMBYEZnFCxtm5a501nlQLKeXl5NaCjNcKkCeN2Pn70aAwd/SHovau0mrt582YNeek2ZY60ML/J3t2+0708PJyZOJ1N+AFttji+BuEBruEaq6xi8VBUVIhghEJ8Uhqd+p0mPYULEHBuG6/Ppk9PqCI10h5ctWatO/jo/+PA6MOWTZsnQhhn8gEVKO5dslh5nZo/y8xpbscDz5we26hhw+d0Urmg+6wHs0npaIWZPn368ymubsbChEL3zh1Pgg+dqE6jxmye7OrqN3mqG3550fWag08oG+6KfoVJ6V/YJm96fo7E22+fsclKLiLqqAPunJcd5AceC2rAUKkZZc0ZKyqSbtnIFsmfKve5EWpIgAx3GukGlQXcdt//8Jf/7du3pjiTBirai9dxCqiy1pilqAO+vrJHj/hjQ8voXWqEE8vB19cX1sJk0dFKM3327Nvde/aYZ9hBDw9TM9SvX69Uk+hJRLg0+EiAZOIEQimCoS8KaRy8Ik6p97SthxMreFVlm7XwmtUTm1TgGHpSsUnfqGevv1Dcjnh1hADNGtfNyAiZkF4U5sqZ4ajXAcmfbkiIkDk6v5vk5GSBTlGGDtpa90t+lXU11GLXrFw+i47WGF0M2+Pl9uCmTp0USicLJTIy0pgO/jQm3bs+mDBmFDY4BNy7d0+Xvg/e58+fpcaPGsWORtFFCCVAmmszpslSlnv2IS4RCWCWpA/p7/D6GCHNlZHLgz7QxQRAwoMXP2FWbHhzDfJfVIFqmZdg3NkoOi4uVmD4s0XL5l/zcwpveu/cuadL9+6n6GRq4vjxo59HPFp94979SnVUVoWSFbSseRgL5s4dtmrtWn86Wi3ASMybt0mN0BcOaxh62mqvUj6nCKwI3eSxTc7GxiYewqGhoR07dep0D2fUclbcOuiw6NrBA3S0XIoWnaND38nKyc+OeZuaJVqHy1ORadK0Th2RUqNqhfkFhS8NzNLy3iU3pZMwqg/PK0nIyr6mo4QfUC0CpJuR4ceEhPgW3bp3uxEWerdjbn4+O0zWVk724807YaywgEr9qyZUoaZEyof3SewLYtKr17U9+w/1oqMs0dHRo1RUVHbT0WoDNA70rKz6fcjXt82rtwk+jRo1POk2YxbejyY4+OpYZwf7nRD+Vb/Ln0xXv5nHbyVE4mZnRRAmQH7EU6XOmYXf0tjJiyVp4WgzSXrLsjI7/gnfqbYXFr64SCPkzl6wuO36VcsTUFJR1KtY2Xr16r0tLlEsPJ5Hv27ToEGD93RSjVOWFrJyySKfUWPGBe3du9d53sKFNbJIb+vWTZYnjx6fG3L7Tkc6ieXWrVsDHWytWXMFHA4nL+5dcq2en9Bk7ZCM1LzMMiu2MCojQN7YjX+Vdu12hYbO63cyiFY569eOjhLKoFq/ePDFRR4+543QMH1ZWdmHEAbWrVupf+7U2b03Qu8JGASqaTZvWrfJfdNm1rgPCJBnjx87aeroCKyurSlgaPfsxctNNDU18UiTr7e35oqVy57iTETTpk3uRTx/aURHCXzAB4mzon+5m0NVRIDw8vMLnrTRK3dyoN7n57Ve+6sK1ToKw29IR1RUFLQQFm93z/u/WngA02fMmTHEzn4cHaVWrFjS41cJD+BKyM3/WZj2xhbdgTEuLmAIieKKiBSCMCPCo+pM0O/PCuKyKMjMzPiR8CBUnWoVIEgNL7pz/w42ZPvw4UNVnIjYsmX9qgGDBu2nozUG2EL98uWLRkJCgkFUVFQP1EwYdPLYMUcuxcNDflKSbZIXLlwaEhcT0zkuLq5zamqqEvrK1aj1MEVFxW9tJKUSFixYwBr41evQ4TyvsFCkpq/9r7PNdIImHSyTZ3Ida3SSYm2n2tW208eOTX6XlPTaxdX1Ap30yzpOS/Z3ALPmzHc5f/7M4OdPn/WFe+hqpJ/8NuGtwAhQTd8bEhTYrir/deBe69Wvnx0V84bsdFcG5TVh0uccy2kgJlGXjgrly/HAhLcT5ralo+VCmjBVo8oaiK6WBqjlpX50V9dJnoU8Hrso7uK5c2PHT5jACpOaxH64UyktZ6/frtXnL101hcq7zcPDu6Tw0NTRjqSDNQZoZo2bNhPYLV5RUeFxZPRrsilVZSlCcmXROepHwgPIvByC91Im1BxVlrr8X3sHR2er1evWndTX0T766dMHm5Jf2pr+wjPAl15PW+3z1y9fwfRHRYB7q9ZmXFnA1xRpIfnoeqTZUkFKaiDXhq961FNetz0d/SFZ4c9fRve1q9BICtFAqkaVK8/ylWuG1hEVxcvYD+73OwGCAoQHzqSJjY2tKyYmJrDUvSaBL33E0xf/k2zd5gOdVC6/SngA6N5ghKrc6128eFEV/Y6Fjg7DFtBJtZ4BSkYpWXNOZIHWURnhAdTT0yDDsDVMlSuQ06hRR17HJ4qDdqGtreNKJ1POYyewnYVTJ0446Tx2lAEd/WXcfRTeur/5gOF0pS1F8+bNv8W9S/5lwoNh5uzZuy9fuMBuAQEoy8ng1V7wtR0/yikKBbk3gq+ttLYc6AvptZ0zwxY1kxATr3I/kWiL5lVe20T4MT+ttl26dMnV1NQUb1T9/v37+pKSkuzisMo2X0x790gsKCzi5mZni2ZmZorn5uaIZmZk/LCtW1lAsHBFRHhcpLGIcLkQLuJwuMhRKIyEDkekSKSIQj5qcXNFQAgVcSlY04XqOYXKo9qO4BWhQMMGjbNvht6r8JeunZJ85kvahOOdO3eMh9lYXkdBaA7i32m713alnXt3X6hTxH157MyZX26F/k8ChCryypwHkvs44EH2mQVqVGFugXh3t7cSJtOFjspEtPjhYA1pwlSRKv1oSDDgLzs0AUBI4ETEIEur3R7bto+GMPrzRdDXNesV0lJwZgXg8XiSXC73l81SrQ40VJWznr+IqfAXsqRQ7aivl5KcVDzd3s5u6Pz1W9zLtORW2ygpQApf3bz/1dNYHwnzMt/bJlsKeFyuiIB2SQRIzVFpNX6b59b1yOOMcB6Nv45KykrXJOrVx30OWz23TQMfsBo8YKSWlm5lt3fEszVB+PzpDt9tFWjfXj/606dPrPW1ew/Cm4FAAccIDycH+8cgaJBArdS07n+Qorwwv5iUqRwK3DfP7gblCQ8gdVodLo9XKNB01U5+XO5sVkLVqbTUZTQO/q8os0XlmVNnVXUMDV9CGqyN4Z+ZWhFQxYStFvAO/IeOHrWkk/848vPzue3bG7xo1KhRZGU1EGdnZ63n4Q9n3X/8dASdJAB6dnj58W+73XdXN3PzgbcgXBuB9wEJjkpXfh5HtKD51jyB2afhLTRB8pT5vhMNpGpU+kdbNH/O8X1+flZm5gM8dvj6ToU0dRXFrMyMDAnomISREEgrqapXhqoci77WLS6cPt09NOxuW7N+/XNatm6dlxgf3/h6yLXC5SvXuGdkZEiuWLZkaPcexnktm7cqTE9L40Y8fiRKUSLZVjY2D2RlZcOZe/8RS5Ys4c6YMUO1KgIEUJSVzn8dnyiwxQC6/4by0pJpEO7Tx2yP7969o3BGLaaqAgRoOO1uvKhcR7ZDPyc24dsLQ/PGdLQURIBUjUr/aOhPFditnqFlq1Yp98OfsNs91pQAQddvevjwoelvXkQfzSnIM78Xerf/mAkTeyyeMzMzOzdXnMvlFqLKKNKqdaukfv36OS5bte4aWIBv0qTJG3x8RkZrBVXlRCgDcRhmjol7K967R/eHLVs1j/bYtnPPp08fpNXUNMpc3v+zAqTk80GcDmKq+rv9a/yMAOFRnKLm7jyB37G8vhAiQKpGpftA4CsNL3j9Bg3Z4TF5Rfk3/MLj2bNnYjLSMjVilAVd/+uwYQ6LFixb9mTfnt2rX76I7Lp/7+5XIDzgvpgNqRo0apTmOHIsnonYuHFj1sSgr/8BCxAedsPtO4LG1FZO/sv0qVMmxkS/bL9sxZqho0YMv2TWy+S3DqGCQGEcnUSoJNBXwivMFxA+TSz6YONNhD+cvkZGzZRlpc/S0UpTVsU5FnB4Hh2kRjoOXwXlfH18+o5ydoTNnHiqygqZWu2UvkC65WCLu/4HD86FsuhLxg4FB1+5Mhny+d2BA7u1wNfRUC1aNH8uTnMcOmTC2tUrF9GHCQAaSFpamjqEQQPBiZVASVa6zN3hgy5dcuW/Nzq51sLLyVHnZWToVcnxeDrIgf/dCSlXlJ0tR1+OUNPwv9yMG+U0QkBYXLp0fujRI0cm0dFKA+ekg2XCXBtRB3yj9rqs+QCI7965033j+vWMAGE1rd27d1lpqipnaKjAQtyiojWrVhSpKStkXzhzpr2v784pQwYP2IsqeJ5e8VofKiAgoFRH8M8KECeHodcSExNl6CiB8NdS6SaMMK4GXbLYuHGdAx2lEuMT+/QxNa1W+54njwew+7o4Ow3DlrzUNdVjLcxN8daS75PfyzBCBeLOY8Yss7KxwYaUYWQHfEBeXimhrXTboIyMdEpdWYEKOOxPZWVm1t2yZbP7isWLPHb57V9mbWvnmfLlM7biLiMj0wkfWI2kp2c8Cw4OkqKj1IqlC8Z27tienf/Sv2+fR5076CUj+Uba5YR/H6i0ZiY9A+koNWXypLvo5RcwVlsZGCFQFpBvoKOZGh4e3gTiY52dDa5fv6z1+fPnPvfv3XNCTZ0Zfrt3zw8JDp6A7kNAPUVqrHROTo7a/fuhfZzs7bssmj/HeruHxzDIM9TVSmWEELioqCihu+X9rAaipaY0e9xoJ3Z7S+Z6ixbMXY98PIxNu1Kd1QTCPwe87BZmfYLoKGVrMzgaVdwqW4GC89FBzML5c5fdvXt32oqli86CkEAVuF5wcHCFz5+ZmVmhbTPRPYts2rRJ4sOHD53dt24+fPNmCO5z2b59u4AQ+lkBothWerJ5rx6D6Ch169ZVRT6hUXTp0gXXmdNcLUv+DgTCXw//i87vOunrrqOLUE4j7J+iL70EHa00cD46yALq/O9yfn67tOnbwPysAJGTkpxqN3gw3jOXAV2H6zJ+/Em4Hh0ny/4JfzzV0gciIiJSGPogYg4dpdRVNWJzc3N/arNsqED8rqOejiPMP/kd7kHoAzP+exkwYMBPVW55BYUWuh06CGznCf003jt2WDKT2ZYuWvDfIDOzWr2YriSGTkf6Oy655G025dSCZ7Ef/nljQU/iU4Vu1gZAHnoXBSYj/g5qpJPu7OnT86WlpKL09PXxnrAVAf0YsCct/poHBwX1wIl/MD169w6D+wUNpLITyZyGDzsycfLUZUZGRtgamrqKUpasnOzFbt26nZ23cMlJdN5U5+H294KvXTUkk8ooytzt9Kbzt+Ond9WVPGjXV/XwkUsvJO9HfvDKzeeJUfdd/93fB3bVo59v3Oqry2Lepp0J3m5ZvNMByos95awmL9XoBY7/bXh5eEw2aq/3tqO+bvzr168FbH7MmjVLeeRIp9Ibk5YDEiDsXqfRkZF9n0ZEWD9//nzQy5cvzWNiYkzj4uJMEhISjD+8e9f1/fv3HT99+tQhJSVFB5oS3759a5edna2Amk2ymZmZ0shvhdz/0Dkbg2BCYfGaktZVacL062vyBu6LjpbZLARHF6m1DJh2dg6uSEKYuuX6HK6Bxz+7r+3ewJdqdJDqNjbgTL1u3uz+0pCH3iExOvrbqJL0VpBpU1BYWCigxuvptj976vyFgRAOCAhosHHNimth4U8NcWYFyMrKkmE2obKzsrxz+PiJrjjj+z3y3ysOIwHD0dDQoJCAYfNERUVxGAkZ7H/+/Bn70J76Ip6Kwq0oJHDo8h+ptNhMDkxTRdfHaTk5Ocj/SiUn59JlUtE5CnA4/8sXDhJYFCxYOXToUB9dXd0jVdFAQDDwaxYBXl4NPHx9JZZuXDfwRnDIsL17/sO753Xs3Ck84NipSlnh+udAwqMobAq7xqoUKD8xcJSedKsGEXTKPwkIkIcvPm/LuulyiU76O/HYsgnPlGyvqyGw41zJr6Wqonw2HawQqOKy20DYWQ++Rgf/WG7cCB4LflU0kIpoFlDG2dG+wk3Af5FeE05YKFnuFdhf6IcYuPPqdfHO4Bq4x9Ux9MwX7+zFzvqd5XFj2PDFl5Y17OGTItbF64OIofs7EECBV5Nk52+7c1Si67ZUEXQc19CzsNu4o3hVOQaV2XPuRReJzl7ZIh293ogYehQYjgx4eCchQYKDynIMPOIlunl/E9CU+MP88KU37OmTYjHt3HF0v+kcuN+OHgX1u277Xm+YsuDzOzot9l0aW2cgLtFtWxrX0CMOnYtnO/cinh8F7L8Q1QPy63T0eifWxfMDhN2PRujR2b8WYcLCuKtRb0i7FBioSydVqJLw8/XrV/ZLO8Rq4Hk6+Mdy5sQJbOvkZwXIDg8P1elTpuxETTIBC+1Ic5IOCQnpTEdrJeKdPfPGrr7Gmsv8EVDxkz4Xj44xGDofOYAEA17lDAKktdmur8+efVf9MzKKWkOF+u9MlOB1UBodwmHrORcE10dBPqqodAyjNuTApcU7Qovt2fIfzw9fumgnz7yt/k8FRuMg/9ztOBMmjH1EySYM5LECxGAr7+rd+L44TNO01450zyOPcYtA6L0IS6sClR6FUVNTjwX/yZMn37dH4IjgH9eoWzdWK6ksqD3HGs8pKqQqpb38Dj59+YRnqlYW+N00NDUe0FFqzbrVz48fDxirr6OZBoKlV7cub53s7Sc1b9480djY+A5drFaSm18k6mqrw26PWh7P4j6r84qKuG2aNxLYpiPMz254dm4hK5yTv2Q30dTksIa+GzTgJIM/eqAaNsvJ0LShWAodxBxf14+dCQ3U4VCFhmqtBDZqP7yy78qthx5X2CB2fkGRqNswLXYCJjDPSX/BpHXXBK71Y7icXkayl+kIJuXKuEaum26UqcEO6a3C7tb4M1RagMxZuBhL+AFmfZKN9HWT4KWPe/0K7C4U8a96tbK2PvUoLKzCBpVzMjJYAZJXkF/mYrM/hY8fBTWGinI+8MxkO4fhG+koCE5sRElUTCwf4q9ev5K+fv2qV2U1uH+Vaw/fljmUyY/FlMAF9v1UhRppAtLT0/G2qoOMFSu0xILD4ZY7C1hCvE7+uonG+GPK0KChWE5aVl6F5z81bCD2lQ6yBN6JDZOQEK3wbnong2OmOA9QD/2SnqvJ71Iy8jTg3YIyxnqSZ0DjaN5rxxkebeXu6BqzXeD/LJUWID179szx2uGrBeH3Se8lwQebGvEltkiwHGg5Z/W61ezksh+RnZ/DCpCCvLwcOvjH8iH5fZUEyHYvz4VOTqOO0FHMrt27R3Xu2hkbZzp9/hJ+eRo0bMgap66tTB+h67rnbKQLHRWKz/HHc2QH+N1o1FCsyZmQaIEKzVBXTCTvfQoHrz2SEC+eKlAdNPuf6G8fAYp881UqIzNX/OKtNwNLuoPL+2BtKGTnkEEwHDxvlMGmup28U0GYtOyzq8qtBX4qLUCAAQMGPINRBMaBQR46i6V7nz7R90NDe9LRH5KdncdK3eycbNyECQkJ6bvNfbPnx48fsaBqpyAfDv5Qa6sn4A/oZ4qnmstLt8EqqVybVquQ1G0aHBzc4NOnT1j7iXz8GPetyLZpnYekr0RwUJDFmFEjWem7asWytQ62Nl4QnuE29Qr4jkNt3cBXV1bIHmZjg3v3jbsaverZpdPb6Oho8TOnTni8f5dY1V3lWM1i5ZKF+8DvY2q+N/TWna0Q1tXVxYKjXz/zDeDXZjZP6e4Z8fJzuZuPT1gbsvbJgaFjtZSaX7bs0W4pnSxATl6hmIpsAwEV/19hioP+3mPXXrd36Ke2uqTLSM/cBqvJY2OLzVnMcGgfkndvsigIk4ycvP8dDHxS5fVqDFUSIPzMmTntKKjb4OSkWhcyahMgIVEvG8UrNFadlZ7OaiBZ2Vm5cJ4PHz5c/5qetboAAXFOHQ5n6iSXay1bND+OhIHQCoyaA1/HjXZObtGixX2I5xUVtfj8uXhlLZfLzXabPqUvt4jCc0Lgx52/cPHCMRMnLU1KSmqRk5MdtHjR3D2Qx3An9BbuqIp7E4tVaXsba9w7n5j0rtICBAmfFi1atmJtnI6eMGkmM5x76OgJi+bN//f17du3eNr8xq0ey8Cv7XTSkQySG7Bb6EZhy/+7Z4Haf7zGjeu+PLi8r/v+81ECfRJA8ftY9MubgxLi3Lz9gZH96Shm+X93dehgpYEHKBSi7zSqy4W9hEpx8mR4k6keYe979rSpJ2/rWapPsYhHReioS3ajo1XmpwSIsrxs2uFDh9jd6ODPAiFCR6mZs+YMmeIysUK78mdmfe8DyUrLyoF+gXUrls26GXzVGVV8bif99ptdJ7vNi42LDfPw2blscH8zm+Skd606aGtulZdXxJ24FgMHXARfVlbuP/CBcSMdzU1Nui9r0rjxam31duseP33hKlG//jl9HS13W1vbQhurgTN2+XhbjR/l7LDNZ+e6e7fvpqdlZ8BeLZSSsopH/Lvkun16dNsdh3wpWdkdD548lVPX1N77NiGh0gIEnefjg4gn3ekoZdRB94OctGR+ampqUwMDg6CHTyKbycjIPLl2806VX7R/jVDfIX1z8ovSQO0+eDkGj0Kg96yxtsOhO4t97p3lhU1h5yOZd247G8qlp/NaQjzwxpuOMMyadnWkwH7IvwKXQXoqjsuuBL54l4YnSN6OSNRbvy/iBs6sAq8Tvz2Wk6rvDRMk6SQWSxPFZWKdPfNSUoqwzdfLd98aWa6++TX75sQmLVpw0+vXrZNpMDLgHC6McFx8wTE7r7CTpkKLM3TS7wG0Di01ZTxEBkRERLSEtKysLHZH9Ip2BgYGnllIB6m2bVoupoN/LPIyrfEISWWGcdFvwXbMwW8lL9OmAH4fcGrKCpkxMTHEyFAZvE5ObjV04cUgEBCNe+zI0Hc8YkdnCYAqWLOuY469gHI2cwPPBAR8X5S49dgj5WU777KroBm6jDlayvhV/6lnWaPWwvJNJ52aABup0VFMUlJaC/6y6/aHtWveewcWfqZTjuN0/nwz19N4DyV+LGefl3ZcctkcwiWvO3BG4KyRK4KOQxjyvn4twuYsgGNX38jqDPePg2s5LLp0FglZdqIi0HnMMWfIA2c778JaOvn3gW5QTJhwgDQFGSl2FEVXQ/3hqnnzfvgFuH79GruHTAcdjdl08I9FSbZtGPgVFSBWFv2PI6ExlI5SaWlpXXNycpSR9tGMESKMo4sQCH88VW7CoCYG7ri8e+fm5B07dtRTlJXOY17+wsICtt8j4nlkh517d+Ox9vJAzRDWCLOklHSlRmFevHgx2lBX5xUSak3mzp21V11FHpsj7NbR8FVk5GMjlF6Hkch9exs/R2FR9PXAai46LqEqlVZMXKRS9k4ePnpgpaure5iOUlqqyjfaKchG66i3Y4e+CYRaBWq+fOb/ciLH27BmTamecCW5tukpKSll7skBQCWng9S4kU6VnuSiqih3K4hexYvUWDxk5zjMptPK5UsXgcBgBIipSY8oXfV2WKDNnOZ2EaU3rooA0VZTxiNBFdFA3Ca7zF+wYN52OkrNnjENq65wXXlpyT9+zsvfDqj6Z6+/Ukb/daXWLBFqGPSHNIFK0NGg/buyRkUYUHsfT5QqD2bodcHc2U44oRIMMjfdC7553z6PzXr3PAbh86dOqVtamM+EsM2gAbMnTxw/2maQBd4d/8GDB/XcpkzCbcylixc4Qb4wA8pl4TZ5kjf4UydPPIgTyoFfQM2fO2sCxMGNHe2MLcQP6mfGWnMjlADa7VVk+KKL1nB82wF7PnUaeSRYoot3DsR3nX7GmpP8Eb0mHrNTs933w//4Z7nz7IOT3vCDlVv3U5uwMO3z2tvb05qOCkVJtg2ePhwfH6/w8uVL1ujwn8bz58+Vwf/27dv/zp49Xu7OzU72dkfGjRmJ55UACQkJEj26dYpnhAjjJo0da08XIfBTRQGSABbx0LGM5smA4qKQjj54Ah2gZUEEyB8EVBQ6KBSUzw4BOw23q1ar7tUJuk88mjLM1voETigDeFnLe+Z5M2eehnzG0ckEfqooQMynnt5tNfus0OnaRy5Hz5Hovl1grUtZEAFSPj89kawk7RTlM8LCwozpqACWVlYWvXt0LXMK7XbfPfWioqLw7NWo599XU1cEZv6Jw7Ahj8EvWSFNjDvjP0dNWSEDaQ7KgYGBrYMuXoSZq03sbKyPoS+S+K1bpyo0t+P4qbPTwH+X8LYjTigDdE95ce+SyzRktGbjxkEwkaxPX7Mb7fX18fAcoRxoYaI8eO97vBIWO4+igKLS9mOLKA6PU8QROvpn11dlXfaNic3oKIUNdMO5+c4Jdm/pbIzX0cfTIJ1jWJy/9XD4EDoLs2LX/fGQDiuCwdcZ6o/7yPgxmXDiWfE5istcDovDzemSYK2Jvg/G7bsUUSGN6a/nyuXLuI0v31Yq323sWDwFnR9NVcVP29zdy1ymrthWil0paTnQPIYOlsuGDRvqv3v3rh5q+jQdamv1HNL4BQgSSvo2g/sbRkdHq1tbD1pp3KXjHVMTk/Yb1605HhYWOvzFixfNnR2G+q5evbrUJJ2SqKso4Q7YebNmGSOhU+bCqYXzZh9GwrLM6dPt5Nv+8et9/gigAjGg8IAZgRf5f/ethx5qC5ShQZVQBNLtF15eQicJBZXjQjlcaWnQ+Vsw5wQNRNNu/73J629g+y8sfMc4Lw3a0tB4+0ecTmM155x/636+n+koLt9t/DGB/ZYbGW/PsJp9YTOEBTQQVDbs6Rd2ThCeik7fT62AUcnBLVgwU5FOZuGv3CWJjY2tO2LYsC0QPn36hNXr169VcEY5oC89nuTbr7fJC11NtTQnB/uLGirKmeBDuoO9HZ6FN9TGOmju7NkjB/brGwbXGWhuemuged+bR44caWdh2vcJfpnK4fr168oem9fh6b9Ikym1kpLh6dOneJsGOiqAr69vJ8hDQkzo9GxCCfgrDgp3HXPMj459p4zKBRW8vYP/fZyPnILl3neLdoT2o7MxSpZ+MWNWBwna5EA07rE9GQQVCBCsVZRA1fZAvPX8c/o4Usb1IT0y8RuY1hQVMfJgP4wC0MeWFCDY50Pb4VB0aiqP1Zr+acxNe+G5FYyDNN+dO9md69APWq+sCgYMs7VxR2Xw4jrHYUNuQHmc8Zvpot8BV/rhQ4eUa/CorGfrZKj3iflN5s6d2ZtOJpQHf2VCYUTp+TdCKpww+k46bVEPLH6h8p8+0RbwfnAsCBA9e/9SdjUMRh45J9LRE08baNJju9C5PPID/ZYPmXdhi7rNgVD/oBihC/3g+rGxX+X4BYjakP2PJbp65ca8y/jjzVlWex8IcP7SVXYqO+Dj4yPZqEmTwxZ9++B2IYfDyVqzcYsm0hyEqvH+AcemoqYCrqz7/Y92d7C1DUpKSgKbI78NBRmpgtsPHoKx5vqDLG3KNNSChAPP3XsHa2zIZdw4vPbF3m7ItqTEJNZw9Nq1G/HKX0LlQO9OlZfQX942KDDr1iQJr1kmki3MdwpdhCaMnIL8UnN9uEiSgY/eB42cfJ5QbXRYP7XwvMICg5jEb20Hd1XCK69L0l1XKvLq40R5OoqJOuqos2B8RzmTsUcuYwFn4M4buuDiejq79oAEBGzTyK7/6KClkTrTzdWdjlJbN6ydrK6iWOZELP5jwRbr0sWL/enoL4W5D/TOcNprqJbZew+aRWJiItvkOnzgwJK0tLQWEIY8xo0a4SBoHo9QNvwaQlnagrD0ssoyMPlllFuyJBhmL3PLGoXp6Hw4kNFAGhr74JnPJdEddnDLoBlnl1rPDjy39XA4njdUCnT99HReqx+NwnAMPAqNx5/847c7qRFUFOSwjYsXLyLkoQI9ePCAHZmYOGbMGjUF2TI7FFVkBae1QyfrptWrlehojXLv3r3/MQIO+kw0lBXZDbBLAs/19OlTtnMYaV3QD8K2nVEY73nbTk6GdJ5WBv4KXpZQEJIOq1N7TzrJbnZWCvoYHQf/OzbzLozHaXw0NPZOBb8iAqS8+4otKrbFwTEo3Y8CHyTmWEaA4CaakPO5rAl2dlx66QId/WOokSZMSaLfxNVXU1bIVlXVxRajli5aGI0zENt9fed16tJ1PlQuOkmA6PjEuvLSktgeCMRfJ7wT69GzpyikzXR1LXdi2s9g1tvk9ukTAaMio1/XO374cPvRIxyDn8e8LjWqBPcF934/4qmKlpYWa8N0zYql0WrqarchPMJh6J71W1Y2j4x5I/0y7i1+oQg1S+7tyU2uhL1dazjyyAo6CROT+EUGmgSdtVufgvjjg8M6H7sS43M9IpG1Um6/6PKE9Kz8Ctu8XeXSaUy9rt4CHwZDpyP327Zq+FSew8Hpbds0/NTOZv9dnEnDMfTkOZiqCozuQBMNbJxMKGFMevuJZ/910pQUWJ37T2NnNRhPLefHQFfzK1Q2Rlj4+vj0XLV8yWAI79+/2wCl81CFFDqd3Kx3z+BVy5fi+RcM0Es+1snprL6e9hf/A3uFjqlXBnRt0V7G3R47DR/G2jDpa9Ij3GX8eLy8uiSnT5/WgGfZt2+fwBg9Og9eqQx2OGdPd1uxcsmS4t56QuXh/xqX86WnQ6Uwcz19A+fzOb+LL0vtV6Q4cA/e7gBchxFHsDEqoEIaCGL2ttud+a8xYNrpUtqP6eRTC/nL+J6KYt+Lkk0YjaGHsEkCxrluvNmBzqo96GtpflVoK5Vv3KXzw+6dje7ChlT8AgQY0N80smtHfWw2EJo2kLdo/nyhdjCjo6MboXze1aAg1lYDAwgeF5dxZurKilmqSvLZKvLSz08cOzYPCZkyTQlkZ2fLTXVx2a+trvxZT1MtbcWKFeyQs8uEcdtMundOoqOlsLe1vgD3gq6L5wJcv37V/oCfHx4iXLNqxWp4jv5mvZ/5eHkJTDbroKWRSAcJBMKPgAVyUNGgQjFOX1c7BX2d2TUkkLZi2aKzdJTq2kk/GdLoqFD69jKOgzKxsbEV2mQZCQul1NTPvb98+WKalpbGbhlYAo6ynEyukYFemYIDgOuOdHBgLTwN6m96V7HtdxsoPt7eC6GMEFeqHUwgEKoA7Gs7qL85tg/ar5fJJahgOIMGrJqhNN7G9Wt/aD1p/drVW3XUVFJg9isqP9Pdfb0i0gzKtdcBzRXojN20YcMmuLaGsuJLlFauyYGB/fqEyUtLCgiBw/v3g4AUuHdVRbls6OyFdHCghR05dKj2tF8JhF8BVHJY5n/16mV7qGiuLuPZZe3eXp7roJL369vLB/ImjB1VqtlSHrdv3LDo1EF3S4+unS6b9uwRaWrSI9KsV88HXYz0A7sY6m8KDQ0V2q8hDMsB5ljILFw4H99DSEgIO8FHse13Q0p+fn5SeloaZY7UEAiEn2D6xIkyIx0dFyPBwI7+oHBdqIDglOTaZtDJmG6dDRKN2uvixXdDh1jthjIGWuoVMtJcHfTp3v06XHNQfzO8HH/iuNEDSto1Ye7dpHuXkLGjnSttx4RA+JsRsJXwq3Cyt310/XpIqc19uVxuYWzie4Gmh7yMVD6HKuK8eZuE050c7HpdD75+RVxULHfF2vVz7IYNYyemVQcL5s3efnDfvnEg5JzHjtJatmzNM0gf3N/8fnj4Q31mGwYAlWkgJ9U6HcLt2qmFHz9z1hlsnI4bNWpm7KuXvS9dvykpKytb5poZQvlkePTUyX0V/E/vuv87adY1oA7H1vbv7ZeLiIiofzUoaFViYiK7LmTxgvlHhtpYs3unoErKgS+8npY6a/0dxXkTx465de7c2aW0BgCdtPlvYmIqPZR77dqVJejYQvo8RfGvXw+AdB6P15IxV/jfrl3DIe/YsWNdIA7AEDJK46nKt81hjmWct5e7wKpLAoHwi9HX1orZuH49ngTEVMxbt26x9jqYIWEEa8D57OnTM1SV5V6pKclnMceU5TRVFNNV5KUjHz96NIw+nEWznXKmUYfiSW8AcwyER492VENhJD94v3VtDoFAqADdunQMZyowEijOdDKGv2JXF3A+JJzYpdfQlGGuY9hB+11UVFSlN5QiEAi/gHv3bukbttf6atzJKElPS+MbqrTs/BElWek8OanWhRtWr55AF6cszPrAZK6iJQvn76STfgoDHS08t+TZs2d4NfFQG6t5/PcAYTDe7DZp0sxxI53mDrIw95w3b1at38O2JkECvCk4pPFVq+BG56yyiYi9517YvUz8qktHCX8aYF3MffNmWwfbIc8mjBl918VljAadhTWCJYsWzAZhoigrnQsVW05Kslp2SecTFEVuU1wc0bVwh+mePXuaaKoqZzB50LG7zXMrK8gINUdDY58s9D80iE9Nbdrb5aS5ss3+p3TWTzHX806lR/OGLTzvNWLRJTzbOOL9+/rCDA1VhS6jj76gg4SaBn2JGo0fPeouqsisZvDkyZMhdAXnwV6zyM/x27Wr3CXzqampBmNHOt9DwgfP47hy+fIc5nztFGRKbUZM+D006uEjYO7B73SMxvuv2az9jEU77h5HAgb3g8HHBSfSoHeFtey/6WD4PhQXR2WwdskIkK9FRU2W+YYFfOPbc/bp6xQL/6DojXSUZa3fA3bPZYYHkR+xNTN0bokVux8eQefHo4XIF7CFi6RgWybv1I2Y5Q9ffsJ7H2XzePIGTodfZRcVyaFzsPdQ8lkI1YD/wYPztdVVkqA5oyQnk2va14QdrRHG169f5TWUFJO6GBl8sre3UgDhoKetXq7pQpg1yggSxunpaBYvsyb8ckoKEEDFeu+O4yFxJp57I3GFe/g8SXaW580hGTyeJPqf2GH2rmOOY6NBc7fdxrY4UJ5o3S5eeMkBCJAzt2NVY2JSsWkIpvIOmnUWr9LFwEI2mocxX8ywbVIhuG0OMUlPT8drrjIzeVKPnn9UHjI/UKCJwzFw/3D0aoxGf7czIXQSZT7tNN7cmtVAwJAyjZLV3lJGmQm/gVEjHNZ1MtRL+PQpSV+jnVLGGKeK7XqHXrYKbzJFqDmECRDNoYf21uu+XTAdVXZhAsRtU4ig1kBXUv4mzMePGZLdx52Yjo6tO2TWhWGmU05tRGGBD8bVB/G2IIDoqABIOLAVH+AauBeUJUDQOdi+l/rdtuGFlYwAef+eV5+5/8GzzvmA/6fzz6pJxt067xjU3yxk976Dc0LDwtu2aNHmwfOXrxrs8vPb3UFH+/2OHTsEzPKXhMPhkIVvfyCvX6c0nmrX4UhuTj47fF8e9erVKXPr0DErr42buvHG4JYtG7y/sdMKW0c/uqGf/yXPwTMjXiW349cIeunLBmw98tiEjrIEXH25EOx30FFMecOCYM6TDpaaxSkpyc1s2mtX5I4TEV1PrjefSCcTfiVIFa2Pmh3sMvuyCLl4UUZXvR2ZJfqHU1ID4Rp44A5zt40hix48KNYIQDPoMfHEYghHfcpsA35yMq8V04TpOu7oafChmdHQ2BtbxwMNxND5yCsIA+PWBv+HzlO3tZkvtkQGXH+UNIIOYsQ7C25G1bLvLqxBzNhycyFOoDlyOXpCSORHyYcvkrUhDloHo4HgAjQNaA3EYORh1sDWuJVX/ep3K6FdEX4NGzastZk9Y9o8Okr4B1i3/4E/OHf/cL/Bc4ME9u25EpY4FDZpOnw5aiSdRB269HINNCkOBr9ofujiy02Qhiow9+r9hGEBAc/EuIbFAijkQQJeHd3K7L+UJj198Bosn2NP8HSAXpNOPQXtw2zK+VJWyU4Ev+4KzaVuY44/5/9I7b/00gmue/RazCA6iVq6494WSLsV9anhhgOPfBISMgW2a93iH74N/P8Cn42zmXPuIU5EbD4czu5gQCAQfjM7TzzFIyWowtcZNP3MH72R+cgVV8gOhQTCnwRoCqZTTmy+EhaP1zn9qaDmN7sbHYFAIBAIBAKBQCAQCAQCgUAgEAgEAoFAIBAIBAKBQCAQCH8FHK1drvZ0mEAgECoFh1pjWa1GiQkEQu2BmE0jEAhVhggQAoFQZYgAIRAIVYYIEAKBUGWIAKkiOTOPUIVziO2X6kKEU7OvYrtmbSidlnJ0jFBd1LpRmGxU8evW+W5c+31GCtXGawwdqxggOFKy0ymDvbOpuG8f6dR/g6K5Jyix9UOofN6vtSkN132V8p5S3oktDVYbYU7rKQNJvHMDy4sv7yi1XVPoGOFnqJUaSHJGKsVZa0X9b+sISrJBM0pcRKi1/jLhcjiUx8Nz/5zw+J3A/1HdwiNyjAcWHs3Q/wznByey1pqSb9ySLlE1QNgNU+9Kx2o3tboJk5KDbelSres1xj4XKWT1RcWpOlzBLWE4tAH+enXE6RBFFfB4bBgQRcdAfkngWChXr07xLgTMMeIidQTKS6D8koIMjoT7KQ5/hwmDD/nC1H+4Xt0S54M4cx9VAe6RX3tjgPuGPEDwPotj9Uo8A/iQxn/fgsd9B8rV4Qo+HwjwkucUhlpzaUoKaZdf6f8Z4FFFVN2NdnSsGPgfSv/2xZT8n8q6Hjw/8xswfH9vxPA9/4vUyiYM/JmpuZlUS1pwwJfJu+84amJ7M+pDZirVqn4TKh5pF3Lbi7e/hS9OUVERlccroHIL8qlG4t/3ZYZjoT9EHFWsvMICSgy9cAOOrqICXz+kZBr+j0qYtAsfW4CaBGIbbPG5rsY9odT+J021adiMysnPp8RF61AfkFbUukFTyvvhBWpS0C6qYxsV6u6ItficIJw46J4PPAuhHAPdqc9T91K+j69QMwwHUjnofhqI1aVaeYykPmZ9o7RbyFGPR2+msgvysMBo5TmS+pSVhq9biIReRn4O1Rjdf2vPUfhZSwLlSjZh6qIKkD3zMJWel40rGjwjPDeQOcMfV+aMvBx8HwCTB+cCvuVmUW23jcW/xaKQQ9Tm3iOpXPRcIPwU0G8ci35rKHv0xR3K9tRGKma8N/XowxvKWsWIykT3C7+37u7p1OOPcZRNOyPqqOVs/NyMMFty6zC1/FYADjOYK7SnztkuZO9FGIpNWlGvJmynUnMy8TWginPXWeM8uB+4x28or0W9Rvj3h3MxzwTo+82iHia/xmlZ+bm4DAgR/ueP/JyI3qfGlNuVPdSB59dx+r9ErdRAoOnh9+QaNfr8NvbPBuEhjioOVCxIk0VqLnx9GODFqrvBjmq8ZTiOzw85iMt59BmNhQeExZGA6LBnJnV2yAJchgGOBeHBsO3RBUpq2xhUqcZRdUVFKS5SqyW9RlNPP8VTLh3w3s1YeHg/uojPybzU/Lh2MKdE0f023GyPK9POfsX7EIHwGH5mK1Vv41B8HHx991u4UTwkxOqst6GaoPt3ubSDSp6yG5evCOnTD1IBUbepRpsd8P2k5KRT+yxccWUB4QHPDvchus6GPuI7dVAaXDMNCR9gbU9HfN8NNg3D8fF6ptgvia1qZ3y/8Ht/QoLx6OCZOB2Ex/SreygJpEUw/50w4D/5ESA8xpz3pppudaRE0G8FAmCqPjbgjmmCnhcEMP/vz1zT/sxmLDxyZwVQzz7GU/XR88BvHv/tE5Xitg+XAQ5F3qCauzv9k8IDqJUC5NmnBGrO9f3U7idXcRw0BSB39lH81WC+MopNJbFfHnaqXdFX5i0do/CXEyjZfODndHQY9t+mf8Y+w7v0L3SomHV3v3/tSvIYCRuGJHScTKMWdIyiDqKXlgGaWsM1u2Oti3k2b9PxdG7FgCadrVoX9vhmdRtSjpo9sCbDT0GRwAZtmMISaXufBtMhCgu31kjbEwbcN8Prrx8oqYbN6RhFbbl/lg6VzblXD7DfQFTodrYsvuYu7HMBpvLfd6TMKcynQ8XUEdJUBG1Ms6Usew7Zxi2oRmLff5ezr+7ToX+TWilASvKWrrjwdWGcf9RNAcFQFmHvYyj15t+t8TMvWcmXjx9oh1eE7jLqdKg0Kdnf2/Ulz6bfWpEOFfMo+Q1qCiAVm342GdScaLSpcnsXjTrnxR7/H2o+gQ/nrCzQdGQAragsvuV9L1dU4gm7SKnSobLJQ00waP6lzzhEp3zn1QS81zam+8HiZg44+C/Nj66kcyoGCMjTMffYcyy8cRBrTgzZ+Xl06N+ECBCaT5nF/QRp0w9hHzSLijDg2GrcxwHHxLnspPLnHKMC6a/fz7D05mFq/wA3Khap2bxKzDdZgJpW9503sF9EaL938JuJ+xuYtLeTdlEOmt3oI0qTx6eJGbfVoPr4L6V295+M7wPSRuv0xoIS+kSYZ3/kvAn7Nc351w+pW46rqRdjPX94PWhuQb8PlON3Co3xRvrU7Gv7qBsOK6nCucXPZdBacLi3IjTaZE8NUu7Inntl99q1qRxZjcuHdgtZaqWxA7X90UXqwptHdGrFGK7enbJQNqCcAz3K1T4qg1LT1tSW3qMo6xPr8de0okDzaU//KdT95FfU5rAzdCpFre0xgmokXpdyuYR3cKw0fv1dqTepydTy24Idlou7DEFNkaaUy+WqnbeygIY1v7MNNeTkeqoACbVJl3ZR3uEX6FzhuPceTTWpW5+admU3O/oGSIiIUf/1n0SFf4ilNtw7RadWHt9+LtTHrDRqfsgBOqV2QAQI4a8CvvJPPsZROrunY0GZPesI7rwV1v9CqHmIACH8VcCQdsYMf9x5CSy+4U+tuHMUhwm/HiJACARClSGdqAQCocoQAUIgEKoMESAEAqGKUNT/AZwrdjDIfJbKAAAAAElFTkSuQmCC"/>
          <p:cNvSpPr/>
          <p:nvPr/>
        </p:nvSpPr>
        <p:spPr>
          <a:xfrm>
            <a:off x="31750" y="-682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35" name="Google Shape;235;p12"/>
          <p:cNvPicPr preferRelativeResize="0"/>
          <p:nvPr/>
        </p:nvPicPr>
        <p:blipFill rotWithShape="1">
          <a:blip r:embed="rId3">
            <a:alphaModFix/>
          </a:blip>
          <a:srcRect/>
          <a:stretch/>
        </p:blipFill>
        <p:spPr>
          <a:xfrm>
            <a:off x="6781800" y="5562600"/>
            <a:ext cx="2198966" cy="1110996"/>
          </a:xfrm>
          <a:prstGeom prst="rect">
            <a:avLst/>
          </a:prstGeom>
          <a:noFill/>
          <a:ln>
            <a:noFill/>
          </a:ln>
        </p:spPr>
      </p:pic>
      <p:sp>
        <p:nvSpPr>
          <p:cNvPr id="236" name="Google Shape;236;p12"/>
          <p:cNvSpPr txBox="1">
            <a:spLocks noGrp="1"/>
          </p:cNvSpPr>
          <p:nvPr>
            <p:ph type="body" idx="1"/>
          </p:nvPr>
        </p:nvSpPr>
        <p:spPr>
          <a:xfrm>
            <a:off x="762000" y="1600200"/>
            <a:ext cx="6711950" cy="4195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u="sng">
                <a:latin typeface="Times New Roman"/>
                <a:ea typeface="Times New Roman"/>
                <a:cs typeface="Times New Roman"/>
                <a:sym typeface="Times New Roman"/>
              </a:rPr>
              <a:t>Cannot leave campus</a:t>
            </a:r>
            <a:r>
              <a:rPr lang="en-US" sz="2400">
                <a:latin typeface="Times New Roman"/>
                <a:ea typeface="Times New Roman"/>
                <a:cs typeface="Times New Roman"/>
                <a:sym typeface="Times New Roman"/>
              </a:rPr>
              <a:t> with other students once you are on our campus</a:t>
            </a:r>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Check-in and check-out must occur through the front office. Only authorized people can check out a student. We must be able to verify the checkout with a parent/guardian by phone or in person.</a:t>
            </a:r>
            <a:endParaRPr/>
          </a:p>
          <a:p>
            <a:pPr marL="342900" lvl="0" indent="-342900" algn="l" rtl="0">
              <a:spcBef>
                <a:spcPts val="1000"/>
              </a:spcBef>
              <a:spcAft>
                <a:spcPts val="0"/>
              </a:spcAft>
              <a:buSzPts val="1600"/>
              <a:buChar char="►"/>
            </a:pPr>
            <a:r>
              <a:rPr lang="en-US" u="sng">
                <a:latin typeface="Times New Roman"/>
                <a:ea typeface="Times New Roman"/>
                <a:cs typeface="Times New Roman"/>
                <a:sym typeface="Times New Roman"/>
              </a:rPr>
              <a:t>Cannot sit out in the cars </a:t>
            </a:r>
            <a:r>
              <a:rPr lang="en-US">
                <a:latin typeface="Times New Roman"/>
                <a:ea typeface="Times New Roman"/>
                <a:cs typeface="Times New Roman"/>
                <a:sym typeface="Times New Roman"/>
              </a:rPr>
              <a:t>when you arrive on campus – must enter the building.</a:t>
            </a:r>
            <a:endParaRPr/>
          </a:p>
          <a:p>
            <a:pPr marL="342900" lvl="0" indent="-342900" algn="l" rtl="0">
              <a:spcBef>
                <a:spcPts val="1000"/>
              </a:spcBef>
              <a:spcAft>
                <a:spcPts val="0"/>
              </a:spcAft>
              <a:buSzPts val="1600"/>
              <a:buChar char="►"/>
            </a:pPr>
            <a:r>
              <a:rPr lang="en-US" u="sng">
                <a:solidFill>
                  <a:srgbClr val="FF0000"/>
                </a:solidFill>
                <a:latin typeface="Times New Roman"/>
                <a:ea typeface="Times New Roman"/>
                <a:cs typeface="Times New Roman"/>
                <a:sym typeface="Times New Roman"/>
              </a:rPr>
              <a:t>Class starts at 8:55 so please arrive by 8:50 to pick up breakfast</a:t>
            </a:r>
            <a:r>
              <a:rPr lang="en-US" u="sng">
                <a:latin typeface="Times New Roman"/>
                <a:ea typeface="Times New Roman"/>
                <a:cs typeface="Times New Roman"/>
                <a:sym typeface="Times New Roman"/>
              </a:rPr>
              <a:t> and get yourself prepared for the day </a:t>
            </a:r>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457200" lvl="1" indent="0" algn="l" rtl="0">
              <a:spcBef>
                <a:spcPts val="1000"/>
              </a:spcBef>
              <a:spcAft>
                <a:spcPts val="0"/>
              </a:spcAft>
              <a:buSzPts val="1440"/>
              <a:buNone/>
            </a:pPr>
            <a:endParaRPr>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0" lvl="0" indent="0" algn="l" rtl="0">
              <a:spcBef>
                <a:spcPts val="1000"/>
              </a:spcBef>
              <a:spcAft>
                <a:spcPts val="0"/>
              </a:spcAft>
              <a:buSzPts val="1600"/>
              <a:buNone/>
            </a:pPr>
            <a:endParaRPr>
              <a:latin typeface="Times New Roman"/>
              <a:ea typeface="Times New Roman"/>
              <a:cs typeface="Times New Roman"/>
              <a:sym typeface="Times New Roman"/>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a:spLocks noGrp="1"/>
          </p:cNvSpPr>
          <p:nvPr>
            <p:ph type="title"/>
          </p:nvPr>
        </p:nvSpPr>
        <p:spPr>
          <a:xfrm>
            <a:off x="484710" y="452718"/>
            <a:ext cx="7055380" cy="1071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Student Attendance Focus:</a:t>
            </a:r>
            <a:br>
              <a:rPr lang="en-US" sz="2800" b="1">
                <a:latin typeface="Arial"/>
                <a:ea typeface="Arial"/>
                <a:cs typeface="Arial"/>
                <a:sym typeface="Arial"/>
              </a:rPr>
            </a:br>
            <a:r>
              <a:rPr lang="en-US" sz="2800" b="1">
                <a:latin typeface="Arial"/>
                <a:ea typeface="Arial"/>
                <a:cs typeface="Arial"/>
                <a:sym typeface="Arial"/>
              </a:rPr>
              <a:t>Performance Learning Center</a:t>
            </a:r>
            <a:endParaRPr sz="4800">
              <a:latin typeface="Arial"/>
              <a:ea typeface="Arial"/>
              <a:cs typeface="Arial"/>
              <a:sym typeface="Arial"/>
            </a:endParaRPr>
          </a:p>
        </p:txBody>
      </p:sp>
      <p:sp>
        <p:nvSpPr>
          <p:cNvPr id="243" name="Google Shape;243;p13" descr="data:image/png;base64,iVBORw0KGgoAAAANSUhEUgAAARAAAACKCAYAAABigBWEAAAAAXNSR0IArs4c6QAAAARnQU1BAACxjwv8YQUAAAAJcEhZcwAAIdUAACHVAQSctJ0AAD+FSURBVHhe7Z0HXI3fG8Dfe1PJ5m+l0k57UMmMjJKMhqKkbEKy995bQ0I/MiObzJCsyCirKDQkWUl73v7nOb3v6966pVJW5/v5nM+Z77r3Pc/7nPUcikAgEAgEAoFAIBAIBAKBQCAQCAQCgUAgEAgEAoFAIBAIBAKBQCAQCAQCgUAgEAgEwl/CqFH2sj7bPKwgLNumVVFJx58OYWC004gIz61b99BRwr+CgUdR636+n+kYoQbh0v5fxZOwMAUbq0FhRUVFIhB/8OCB6NWLV+MCzwQuxQUQrVq2xC+QWF2xl40aNj6PE0twJeiSzsb1a5zpKOEfIvlz1v8oA89COkqoIf4aAXLr1i3dgIA9rSE8asLYB/fv3jWQk2pdcOfOHQl9ff18SH/69LEW+PFJHzjdenXRgHDz5q2OPX0Z3R/CInXqFIAfFBTUdvgw28MQbtq02RvwGZBQ4jCairaqSjqdTPgrKeJKdPXKpSOEGuCvECBLliwwcbC1Dl+xdO1LiMu1lTbDGYhhNpZZPB6vIR1lGTLEOQf8NlLSUjgBEeC1vTH4Y5yGx98MCbGDcMTzKEXwGU4GBMwHX1FR0X/spCmdcSIiMTFRZZrrZA8kYOrRSYS/gOxcnhg0acSMvPBHhlBLUJBpk8vfX1Gy/wLCFn37vGLS5WXa5PPnR0RE1If4EJvBj+gkjNUAi0jmGEQpATpv3rxWkDewX78ddBLcSwFzDDi4NzqL8CeCBMaRK68sj1551Y8ycOdxUFMGNEs6l1Ab0FRWTKcruSjEe/fsfhji0dHRWGNgKjN/GJzz8KEmkIa0EnGIg2CBOIOPj1cvSPf22OJBJ5WCOReEh1gOfgzhdnIy3yDeXlvtLcRXLFm0GeJRUVGltB8CobbwRzRhIiMj/zdn+vSdbq6T1zJaQeijCCwo1BTkksC/EnxjKPh9enR7BT4/0OchKiqKBUVhYdEG8DkcDu5A4xUW1gGfISQ42AL8Ah7nBU7go4OuZh9LC3MXOooJuxeqDf7LuLe4+fPoSZSMZBvJm4uWrZgOXzWzXj3Seht3S4Q8wu/lPY9XH7QPcAjcwU74xxnrPGI788VnnNuUiX0hD4V5EMcFEfxxBzvbOxA+fvx4S5yJyMzMbEMHq8TF84Ez4ZzgZk53mwJpTBwXKEF7ba3PkIcE32o6ifCbcNtw24QRHow7EPhcls4m/IskJCRIMBU09tmz1rt3+7Tnr7Be7u5bIayhrPDOUE/nEX9eeU2H7Oxs+b3//TejnbzcSR0N1ZuGOtr3Ddtr39dupxKip6UecOrEiQnfvn37H11cgPj4eAEhJCctifs/ZkybOgfiqGkkAf6aNWvk+O+HQaOdciodJPwiLGee8yspPBi3+VD4JLoYoQb4rR1LM6dNG370yKH9brNmGk+bNusGpA21Hjw8NDR0v4amjsn5y5eD+Stop06dIw8fP4mHZxmQqtpcUUbqWSGvEDQR/DxOI8cE6erqbvPavv2ujY1NnpycHG7OxMXFiezx8hJfuGaNaeCpk26XL13QhXQul1soKS0VfTv0viZq+vAgjQGaKXJSrdm0+g0aZEdGv67Hf1/i4nWzomPj66soyGfk5mTVt7K23bLF03M6nU2oQep28UrLySs9CsdP86Z133y+PE5gtI1QPfxyAXLE399u73++G89fuSrTvZO+QXz82zBdXT3X0+cvekK+nfWgHndD7wY3/V+zwRFPo07jg0qwdvlyje0+256hYJGCstKz4JDbuJ/iZ0CaRaN2im1f5OXmS4IQcRrjILls2aaPdDZ14/p1lz3/+Q7ZvW+/ibqiXHZWTo64jm77y60lW3+4dOG8I10M+l54ce+SSfv7V2DgjgQ7p0LvsJgoJz/vzhQxOkqoJn6pAOH/akPHJ/hMmoWlpZmehvbHFSuX4WFXVAlFUWXEE78YnBzsr18PvmrcslWr8/fDn+DJYTUBdMAZ6OmEffr4ob3tMPv1GzZtwc0XBsW2UnkFBQWizDMAzHMw940EUv3e3bsMMB888OXMmfPCcSFCtXAm+EXzgbMvf6KjlSL63uS6KlwuGYb/27CzsgyHSmZnZ7WLTsKsWbSoA6Tzu2lTprjR2RizXsYPIX2Xj88AOumXMcjcDHesWg0etJdOwiABwfahtNfVSoAyA/r1PQPx7kYdI5hnYRwuSKh+hPR7CHWEvxthFQlVwhZ0kOrbq+cI64EWE/iH3/qYdNsHx0yfMpGdEfq7mDx+/Hi4lz2+OwXWzsTExGjwP5ujg+0UJj5p/PgedjaWARBWaCsloE0RqglhwkKYI9QIv6wJw1Sw2MT3zblc7hcIqyrKZ2VnZ0nwNwUAJERE5aUlc2bMnu09Zep0PJxancD5keOipgb4Erm5uY2ys7Olnj5+bGjcs+dGuphQuhh1fPM+KVHmTcI7PMENmOfq2mro6NEtdXR0njLPyf9M6FmgSSNS8jkJ1UBFhcN9V/Lb1wC/7Ec9c+ZM8ykTxuJ269KVq7YcOnBwaPSLSEmJevWyXryKrY8LIebPnb3Z/8B+VyRoBCaAlQdoLUgYCF15CYIiNDRU0t/fP70Zirdo1443efLkjOLc0uzw8toxfvLk8XS0LGDBHW/nrt29TPv3v0anYYQJEGFphGqgDOFRR4RDFRQKZolyuQX59yazQp/wFzJrxgwXqEyMgy8znYVBaYVmvXvh4dyqsNPHe+Hp06cn37t3xx41Lcw+fvyoQmdVGCRslOngD9Fop/zB2nLgTTqKMTXpgft6pk+efO7r169NbK0GXYW4VjslsrK3mkAfhSbIFXFgFIZpotCOH0XLvQJ5dP5fswK91oLa+/ldjfTX0NFS3L192yQ1NVWBjmLkpFoXbvfysqWjvxX0klVY+3F2HOqrKCudR0cx8CyMkGQcnUUdOrTPbN++fexqYkLlSM78bARSAEjLyPnKLxyiYlPonO/w5zPufHS0OH06wp8IVBgVBdnLdLRc0H+M7W+cOnXop6ahVyeHDh1qRQcrxIypk61KalMmxl0Hu4wfF2RvZ43X3pw+cWIQv0ABt2uXlxIuTKgQ1kdXeFLLzYslA41YR698RjAIo6nJjlICBNznzzlq9GkJfxpMBYEZnFCxtm5a501nlQLKeXl5NaCjNcKkCeN2Pn70aAwd/SHovau0mrt582YNeek2ZY60ML/J3t2+0708PJyZOJ1N+AFttji+BuEBruEaq6xi8VBUVIhghEJ8Uhqd+p0mPYULEHBuG6/Ppk9PqCI10h5ctWatO/jo/+PA6MOWTZsnQhhn8gEVKO5dslh5nZo/y8xpbscDz5we26hhw+d0Urmg+6wHs0npaIWZPn368ymubsbChEL3zh1Pgg+dqE6jxmye7OrqN3mqG3550fWag08oG+6KfoVJ6V/YJm96fo7E22+fsclKLiLqqAPunJcd5AceC2rAUKkZZc0ZKyqSbtnIFsmfKve5EWpIgAx3GukGlQXcdt//8Jf/7du3pjiTBirai9dxCqiy1pilqAO+vrJHj/hjQ8voXWqEE8vB19cX1sJk0dFKM3327Nvde/aYZ9hBDw9TM9SvX69Uk+hJRLg0+EiAZOIEQimCoS8KaRy8Ik6p97SthxMreFVlm7XwmtUTm1TgGHpSsUnfqGevv1Dcjnh1hADNGtfNyAiZkF4U5sqZ4ajXAcmfbkiIkDk6v5vk5GSBTlGGDtpa90t+lXU11GLXrFw+i47WGF0M2+Pl9uCmTp0USicLJTIy0pgO/jQm3bs+mDBmFDY4BNy7d0+Xvg/e58+fpcaPGsWORtFFCCVAmmszpslSlnv2IS4RCWCWpA/p7/D6GCHNlZHLgz7QxQRAwoMXP2FWbHhzDfJfVIFqmZdg3NkoOi4uVmD4s0XL5l/zcwpveu/cuadL9+6n6GRq4vjxo59HPFp94979SnVUVoWSFbSseRgL5s4dtmrtWn86Wi3ASMybt0mN0BcOaxh62mqvUj6nCKwI3eSxTc7GxiYewqGhoR07dep0D2fUclbcOuiw6NrBA3S0XIoWnaND38nKyc+OeZuaJVqHy1ORadK0Th2RUqNqhfkFhS8NzNLy3iU3pZMwqg/PK0nIyr6mo4QfUC0CpJuR4ceEhPgW3bp3uxEWerdjbn4+O0zWVk724807YaywgEr9qyZUoaZEyof3SewLYtKr17U9+w/1oqMs0dHRo1RUVHbT0WoDNA70rKz6fcjXt82rtwk+jRo1POk2YxbejyY4+OpYZwf7nRD+Vb/Ln0xXv5nHbyVE4mZnRRAmQH7EU6XOmYXf0tjJiyVp4WgzSXrLsjI7/gnfqbYXFr64SCPkzl6wuO36VcsTUFJR1KtY2Xr16r0tLlEsPJ5Hv27ToEGD93RSjVOWFrJyySKfUWPGBe3du9d53sKFNbJIb+vWTZYnjx6fG3L7Tkc6ieXWrVsDHWytWXMFHA4nL+5dcq2en9Bk7ZCM1LzMMiu2MCojQN7YjX+Vdu12hYbO63cyiFY569eOjhLKoFq/ePDFRR4+543QMH1ZWdmHEAbWrVupf+7U2b03Qu8JGASqaTZvWrfJfdNm1rgPCJBnjx87aeroCKyurSlgaPfsxctNNDU18UiTr7e35oqVy57iTETTpk3uRTx/aURHCXzAB4mzon+5m0NVRIDw8vMLnrTRK3dyoN7n57Ve+6sK1ToKw29IR1RUFLQQFm93z/u/WngA02fMmTHEzn4cHaVWrFjS41cJD+BKyM3/WZj2xhbdgTEuLmAIieKKiBSCMCPCo+pM0O/PCuKyKMjMzPiR8CBUnWoVIEgNL7pz/w42ZPvw4UNVnIjYsmX9qgGDBu2nozUG2EL98uWLRkJCgkFUVFQP1EwYdPLYMUcuxcNDflKSbZIXLlwaEhcT0zkuLq5zamqqEvrK1aj1MEVFxW9tJKUSFixYwBr41evQ4TyvsFCkpq/9r7PNdIImHSyTZ3Ida3SSYm2n2tW208eOTX6XlPTaxdX1Ap30yzpOS/Z3ALPmzHc5f/7M4OdPn/WFe+hqpJ/8NuGtwAhQTd8bEhTYrir/deBe69Wvnx0V84bsdFcG5TVh0uccy2kgJlGXjgrly/HAhLcT5ralo+VCmjBVo8oaiK6WBqjlpX50V9dJnoU8Hrso7uK5c2PHT5jACpOaxH64UyktZ6/frtXnL101hcq7zcPDu6Tw0NTRjqSDNQZoZo2bNhPYLV5RUeFxZPRrsilVZSlCcmXROepHwgPIvByC91Im1BxVlrr8X3sHR2er1evWndTX0T766dMHm5Jf2pr+wjPAl15PW+3z1y9fwfRHRYB7q9ZmXFnA1xRpIfnoeqTZUkFKaiDXhq961FNetz0d/SFZ4c9fRve1q9BICtFAqkaVK8/ylWuG1hEVxcvYD+73OwGCAoQHzqSJjY2tKyYmJrDUvSaBL33E0xf/k2zd5gOdVC6/SngA6N5ghKrc6128eFEV/Y6Fjg7DFtBJtZ4BSkYpWXNOZIHWURnhAdTT0yDDsDVMlSuQ06hRR17HJ4qDdqGtreNKJ1POYyewnYVTJ0446Tx2lAEd/WXcfRTeur/5gOF0pS1F8+bNv8W9S/5lwoNh5uzZuy9fuMBuAQEoy8ng1V7wtR0/yikKBbk3gq+ttLYc6AvptZ0zwxY1kxATr3I/kWiL5lVe20T4MT+ttl26dMnV1NQUb1T9/v37+pKSkuzisMo2X0x790gsKCzi5mZni2ZmZorn5uaIZmZk/LCtW1lAsHBFRHhcpLGIcLkQLuJwuMhRKIyEDkekSKSIQj5qcXNFQAgVcSlY04XqOYXKo9qO4BWhQMMGjbNvht6r8JeunZJ85kvahOOdO3eMh9lYXkdBaA7i32m713alnXt3X6hTxH157MyZX26F/k8ChCryypwHkvs44EH2mQVqVGFugXh3t7cSJtOFjspEtPjhYA1pwlSRKv1oSDDgLzs0AUBI4ETEIEur3R7bto+GMPrzRdDXNesV0lJwZgXg8XiSXC73l81SrQ40VJWznr+IqfAXsqRQ7aivl5KcVDzd3s5u6Pz1W9zLtORW2ygpQApf3bz/1dNYHwnzMt/bJlsKeFyuiIB2SQRIzVFpNX6b59b1yOOMcB6Nv45KykrXJOrVx30OWz23TQMfsBo8YKSWlm5lt3fEszVB+PzpDt9tFWjfXj/606dPrPW1ew/Cm4FAAccIDycH+8cgaJBArdS07n+Qorwwv5iUqRwK3DfP7gblCQ8gdVodLo9XKNB01U5+XO5sVkLVqbTUZTQO/q8os0XlmVNnVXUMDV9CGqyN4Z+ZWhFQxYStFvAO/IeOHrWkk/848vPzue3bG7xo1KhRZGU1EGdnZ63n4Q9n3X/8dASdJAB6dnj58W+73XdXN3PzgbcgXBuB9wEJjkpXfh5HtKD51jyB2afhLTRB8pT5vhMNpGpU+kdbNH/O8X1+flZm5gM8dvj6ToU0dRXFrMyMDAnomISREEgrqapXhqoci77WLS6cPt09NOxuW7N+/XNatm6dlxgf3/h6yLXC5SvXuGdkZEiuWLZkaPcexnktm7cqTE9L40Y8fiRKUSLZVjY2D2RlZcOZe/8RS5Ys4c6YMUO1KgIEUJSVzn8dnyiwxQC6/4by0pJpEO7Tx2yP7969o3BGLaaqAgRoOO1uvKhcR7ZDPyc24dsLQ/PGdLQURIBUjUr/aOhPFditnqFlq1Yp98OfsNs91pQAQddvevjwoelvXkQfzSnIM78Xerf/mAkTeyyeMzMzOzdXnMvlFqLKKNKqdaukfv36OS5bte4aWIBv0qTJG3x8RkZrBVXlRCgDcRhmjol7K967R/eHLVs1j/bYtnPPp08fpNXUNMpc3v+zAqTk80GcDmKq+rv9a/yMAOFRnKLm7jyB37G8vhAiQKpGpftA4CsNL3j9Bg3Z4TF5Rfk3/MLj2bNnYjLSMjVilAVd/+uwYQ6LFixb9mTfnt2rX76I7Lp/7+5XIDzgvpgNqRo0apTmOHIsnonYuHFj1sSgr/8BCxAedsPtO4LG1FZO/sv0qVMmxkS/bL9sxZqho0YMv2TWy+S3DqGCQGEcnUSoJNBXwivMFxA+TSz6YONNhD+cvkZGzZRlpc/S0UpTVsU5FnB4Hh2kRjoOXwXlfH18+o5ydoTNnHiqygqZWu2UvkC65WCLu/4HD86FsuhLxg4FB1+5Mhny+d2BA7u1wNfRUC1aNH8uTnMcOmTC2tUrF9GHCQAaSFpamjqEQQPBiZVASVa6zN3hgy5dcuW/Nzq51sLLyVHnZWToVcnxeDrIgf/dCSlXlJ0tR1+OUNPwv9yMG+U0QkBYXLp0fujRI0cm0dFKA+ekg2XCXBtRB3yj9rqs+QCI7965033j+vWMAGE1rd27d1lpqipnaKjAQtyiojWrVhSpKStkXzhzpr2v784pQwYP2IsqeJ5e8VofKiAgoFRH8M8KECeHodcSExNl6CiB8NdS6SaMMK4GXbLYuHGdAx2lEuMT+/QxNa1W+54njwew+7o4Ow3DlrzUNdVjLcxN8daS75PfyzBCBeLOY8Yss7KxwYaUYWQHfEBeXimhrXTboIyMdEpdWYEKOOxPZWVm1t2yZbP7isWLPHb57V9mbWvnmfLlM7biLiMj0wkfWI2kp2c8Cw4OkqKj1IqlC8Z27tienf/Sv2+fR5076CUj+Uba5YR/H6i0ZiY9A+koNWXypLvo5RcwVlsZGCFQFpBvoKOZGh4e3gTiY52dDa5fv6z1+fPnPvfv3XNCTZ0Zfrt3zw8JDp6A7kNAPUVqrHROTo7a/fuhfZzs7bssmj/HeruHxzDIM9TVSmWEELioqCihu+X9rAaipaY0e9xoJ3Z7S+Z6ixbMXY98PIxNu1Kd1QTCPwe87BZmfYLoKGVrMzgaVdwqW4GC89FBzML5c5fdvXt32oqli86CkEAVuF5wcHCFz5+ZmVmhbTPRPYts2rRJ4sOHD53dt24+fPNmCO5z2b59u4AQ+lkBothWerJ5rx6D6Ch169ZVRT6hUXTp0gXXmdNcLUv+DgTCXw//i87vOunrrqOLUE4j7J+iL70EHa00cD46yALq/O9yfn67tOnbwPysAJGTkpxqN3gw3jOXAV2H6zJ+/Em4Hh0ny/4JfzzV0gciIiJSGPogYg4dpdRVNWJzc3N/arNsqED8rqOejiPMP/kd7kHoAzP+exkwYMBPVW55BYUWuh06CGznCf003jt2WDKT2ZYuWvDfIDOzWr2YriSGTkf6Oy655G025dSCZ7Ef/nljQU/iU4Vu1gZAHnoXBSYj/g5qpJPu7OnT86WlpKL09PXxnrAVAf0YsCct/poHBwX1wIl/MD169w6D+wUNpLITyZyGDzsycfLUZUZGRtgamrqKUpasnOzFbt26nZ23cMlJdN5U5+H294KvXTUkk8ooytzt9Kbzt+Ond9WVPGjXV/XwkUsvJO9HfvDKzeeJUfdd/93fB3bVo59v3Oqry2Lepp0J3m5ZvNMByos95awmL9XoBY7/bXh5eEw2aq/3tqO+bvzr168FbH7MmjVLeeRIp9Ibk5YDEiDsXqfRkZF9n0ZEWD9//nzQy5cvzWNiYkzj4uJMEhISjD+8e9f1/fv3HT99+tQhJSVFB5oS3759a5edna2Amk2ymZmZ0shvhdz/0Dkbg2BCYfGaktZVacL062vyBu6LjpbZLARHF6m1DJh2dg6uSEKYuuX6HK6Bxz+7r+3ewJdqdJDqNjbgTL1u3uz+0pCH3iExOvrbqJL0VpBpU1BYWCigxuvptj976vyFgRAOCAhosHHNimth4U8NcWYFyMrKkmE2obKzsrxz+PiJrjjj+z3y3ysOIwHD0dDQoJCAYfNERUVxGAkZ7H/+/Bn70J76Ip6Kwq0oJHDo8h+ptNhMDkxTRdfHaTk5Ocj/SiUn59JlUtE5CnA4/8sXDhJYFCxYOXToUB9dXd0jVdFAQDDwaxYBXl4NPHx9JZZuXDfwRnDIsL17/sO753Xs3Ck84NipSlnh+udAwqMobAq7xqoUKD8xcJSedKsGEXTKPwkIkIcvPm/LuulyiU76O/HYsgnPlGyvqyGw41zJr6Wqonw2HawQqOKy20DYWQ++Rgf/WG7cCB4LflU0kIpoFlDG2dG+wk3Af5FeE05YKFnuFdhf6IcYuPPqdfHO4Bq4x9Ux9MwX7+zFzvqd5XFj2PDFl5Y17OGTItbF64OIofs7EECBV5Nk52+7c1Si67ZUEXQc19CzsNu4o3hVOQaV2XPuRReJzl7ZIh293ogYehQYjgx4eCchQYKDynIMPOIlunl/E9CU+MP88KU37OmTYjHt3HF0v+kcuN+OHgX1u277Xm+YsuDzOzot9l0aW2cgLtFtWxrX0CMOnYtnO/cinh8F7L8Q1QPy63T0eifWxfMDhN2PRujR2b8WYcLCuKtRb0i7FBioSydVqJLw8/XrV/ZLO8Rq4Hk6+Mdy5sQJbOvkZwXIDg8P1elTpuxETTIBC+1Ic5IOCQnpTEdrJeKdPfPGrr7Gmsv8EVDxkz4Xj44xGDofOYAEA17lDAKktdmur8+efVf9MzKKWkOF+u9MlOB1UBodwmHrORcE10dBPqqodAyjNuTApcU7Qovt2fIfzw9fumgnz7yt/k8FRuMg/9ztOBMmjH1EySYM5LECxGAr7+rd+L44TNO01450zyOPcYtA6L0IS6sClR6FUVNTjwX/yZMn37dH4IjgH9eoWzdWK6ksqD3HGs8pKqQqpb38Dj59+YRnqlYW+N00NDUe0FFqzbrVz48fDxirr6OZBoKlV7cub53s7Sc1b9480djY+A5drFaSm18k6mqrw26PWh7P4j6r84qKuG2aNxLYpiPMz254dm4hK5yTv2Q30dTksIa+GzTgJIM/eqAaNsvJ0LShWAodxBxf14+dCQ3U4VCFhmqtBDZqP7yy78qthx5X2CB2fkGRqNswLXYCJjDPSX/BpHXXBK71Y7icXkayl+kIJuXKuEaum26UqcEO6a3C7tb4M1RagMxZuBhL+AFmfZKN9HWT4KWPe/0K7C4U8a96tbK2PvUoLKzCBpVzMjJYAZJXkF/mYrM/hY8fBTWGinI+8MxkO4fhG+koCE5sRElUTCwf4q9ev5K+fv2qV2U1uH+Vaw/fljmUyY/FlMAF9v1UhRppAtLT0/G2qoOMFSu0xILD4ZY7C1hCvE7+uonG+GPK0KChWE5aVl6F5z81bCD2lQ6yBN6JDZOQEK3wbnong2OmOA9QD/2SnqvJ71Iy8jTg3YIyxnqSZ0DjaN5rxxkebeXu6BqzXeD/LJUWID179szx2uGrBeH3Se8lwQebGvEltkiwHGg5Z/W61ezksh+RnZ/DCpCCvLwcOvjH8iH5fZUEyHYvz4VOTqOO0FHMrt27R3Xu2hkbZzp9/hJ+eRo0bMgap66tTB+h67rnbKQLHRWKz/HHc2QH+N1o1FCsyZmQaIEKzVBXTCTvfQoHrz2SEC+eKlAdNPuf6G8fAYp881UqIzNX/OKtNwNLuoPL+2BtKGTnkEEwHDxvlMGmup28U0GYtOyzq8qtBX4qLUCAAQMGPINRBMaBQR46i6V7nz7R90NDe9LRH5KdncdK3eycbNyECQkJ6bvNfbPnx48fsaBqpyAfDv5Qa6sn4A/oZ4qnmstLt8EqqVybVquQ1G0aHBzc4NOnT1j7iXz8GPetyLZpnYekr0RwUJDFmFEjWem7asWytQ62Nl4QnuE29Qr4jkNt3cBXV1bIHmZjg3v3jbsaverZpdPb6Oho8TOnTni8f5dY1V3lWM1i5ZKF+8DvY2q+N/TWna0Q1tXVxYKjXz/zDeDXZjZP6e4Z8fJzuZuPT1gbsvbJgaFjtZSaX7bs0W4pnSxATl6hmIpsAwEV/19hioP+3mPXXrd36Ke2uqTLSM/cBqvJY2OLzVnMcGgfkndvsigIk4ycvP8dDHxS5fVqDFUSIPzMmTntKKjb4OSkWhcyahMgIVEvG8UrNFadlZ7OaiBZ2Vm5cJ4PHz5c/5qetboAAXFOHQ5n6iSXay1bND+OhIHQCoyaA1/HjXZObtGixX2I5xUVtfj8uXhlLZfLzXabPqUvt4jCc0Lgx52/cPHCMRMnLU1KSmqRk5MdtHjR3D2Qx3An9BbuqIp7E4tVaXsba9w7n5j0rtICBAmfFi1atmJtnI6eMGkmM5x76OgJi+bN//f17du3eNr8xq0ey8Cv7XTSkQySG7Bb6EZhy/+7Z4Haf7zGjeu+PLi8r/v+81ECfRJA8ftY9MubgxLi3Lz9gZH96Shm+X93dehgpYEHKBSi7zSqy4W9hEpx8mR4k6keYe979rSpJ2/rWapPsYhHReioS3ajo1XmpwSIsrxs2uFDh9jd6ODPAiFCR6mZs+YMmeIysUK78mdmfe8DyUrLyoF+gXUrls26GXzVGVV8bif99ptdJ7vNi42LDfPw2blscH8zm+Skd606aGtulZdXxJ24FgMHXARfVlbuP/CBcSMdzU1Nui9r0rjxam31duseP33hKlG//jl9HS13W1vbQhurgTN2+XhbjR/l7LDNZ+e6e7fvpqdlZ8BeLZSSsopH/Lvkun16dNsdh3wpWdkdD548lVPX1N77NiGh0gIEnefjg4gn3ekoZdRB94OctGR+ampqUwMDg6CHTyKbycjIPLl2806VX7R/jVDfIX1z8ovSQO0+eDkGj0Kg96yxtsOhO4t97p3lhU1h5yOZd247G8qlp/NaQjzwxpuOMMyadnWkwH7IvwKXQXoqjsuuBL54l4YnSN6OSNRbvy/iBs6sAq8Tvz2Wk6rvDRMk6SQWSxPFZWKdPfNSUoqwzdfLd98aWa6++TX75sQmLVpw0+vXrZNpMDLgHC6McFx8wTE7r7CTpkKLM3TS7wG0Di01ZTxEBkRERLSEtKysLHZH9Ip2BgYGnllIB6m2bVoupoN/LPIyrfEISWWGcdFvwXbMwW8lL9OmAH4fcGrKCpkxMTHEyFAZvE5ObjV04cUgEBCNe+zI0Hc8YkdnCYAqWLOuY469gHI2cwPPBAR8X5S49dgj5WU777KroBm6jDlayvhV/6lnWaPWwvJNJ52aABup0VFMUlJaC/6y6/aHtWveewcWfqZTjuN0/nwz19N4DyV+LGefl3ZcctkcwiWvO3BG4KyRK4KOQxjyvn4twuYsgGNX38jqDPePg2s5LLp0FglZdqIi0HnMMWfIA2c778JaOvn3gW5QTJhwgDQFGSl2FEVXQ/3hqnnzfvgFuH79GruHTAcdjdl08I9FSbZtGPgVFSBWFv2PI6ExlI5SaWlpXXNycpSR9tGMESKMo4sQCH88VW7CoCYG7ri8e+fm5B07dtRTlJXOY17+wsICtt8j4nlkh517d+Ox9vJAzRDWCLOklHSlRmFevHgx2lBX5xUSak3mzp21V11FHpsj7NbR8FVk5GMjlF6Hkch9exs/R2FR9PXAai46LqEqlVZMXKRS9k4ePnpgpaure5iOUlqqyjfaKchG66i3Y4e+CYRaBWq+fOb/ciLH27BmTamecCW5tukpKSll7skBQCWng9S4kU6VnuSiqih3K4hexYvUWDxk5zjMptPK5UsXgcBgBIipSY8oXfV2WKDNnOZ2EaU3rooA0VZTxiNBFdFA3Ca7zF+wYN52OkrNnjENq65wXXlpyT9+zsvfDqj6Z6+/Ukb/daXWLBFqGPSHNIFK0NGg/buyRkUYUHsfT5QqD2bodcHc2U44oRIMMjfdC7553z6PzXr3PAbh86dOqVtamM+EsM2gAbMnTxw/2maQBd4d/8GDB/XcpkzCbcylixc4Qb4wA8pl4TZ5kjf4UydPPIgTyoFfQM2fO2sCxMGNHe2MLcQP6mfGWnMjlADa7VVk+KKL1nB82wF7PnUaeSRYoot3DsR3nX7GmpP8Eb0mHrNTs933w//4Z7nz7IOT3vCDlVv3U5uwMO3z2tvb05qOCkVJtg2ePhwfH6/w8uVL1ujwn8bz58+Vwf/27dv/zp49Xu7OzU72dkfGjRmJ55UACQkJEj26dYpnhAjjJo0da08XIfBTRQGSABbx0LGM5smA4qKQjj54Ah2gZUEEyB8EVBQ6KBSUzw4BOw23q1ar7tUJuk88mjLM1voETigDeFnLe+Z5M2eehnzG0ckEfqooQMynnt5tNfus0OnaRy5Hz5Hovl1grUtZEAFSPj89kawk7RTlM8LCwozpqACWVlYWvXt0LXMK7XbfPfWioqLw7NWo599XU1cEZv6Jw7Ahj8EvWSFNjDvjP0dNWSEDaQ7KgYGBrYMuXoSZq03sbKyPoS+S+K1bpyo0t+P4qbPTwH+X8LYjTigDdE95ce+SyzRktGbjxkEwkaxPX7Mb7fX18fAcoRxoYaI8eO97vBIWO4+igKLS9mOLKA6PU8QROvpn11dlXfaNic3oKIUNdMO5+c4Jdm/pbIzX0cfTIJ1jWJy/9XD4EDoLs2LX/fGQDiuCwdcZ6o/7yPgxmXDiWfE5istcDovDzemSYK2Jvg/G7bsUUSGN6a/nyuXLuI0v31Yq323sWDwFnR9NVcVP29zdy1ymrthWil0paTnQPIYOlsuGDRvqv3v3rh5q+jQdamv1HNL4BQgSSvo2g/sbRkdHq1tbD1pp3KXjHVMTk/Yb1605HhYWOvzFixfNnR2G+q5evbrUJJ2SqKso4Q7YebNmGSOhU+bCqYXzZh9GwrLM6dPt5Nv+8et9/gigAjGg8IAZgRf5f/ethx5qC5ShQZVQBNLtF15eQicJBZXjQjlcaWnQ+Vsw5wQNRNNu/73J629g+y8sfMc4Lw3a0tB4+0ecTmM155x/636+n+koLt9t/DGB/ZYbGW/PsJp9YTOEBTQQVDbs6Rd2ThCeik7fT62AUcnBLVgwU5FOZuGv3CWJjY2tO2LYsC0QPn36hNXr169VcEY5oC89nuTbr7fJC11NtTQnB/uLGirKmeBDuoO9HZ6FN9TGOmju7NkjB/brGwbXGWhuemuged+bR44caWdh2vcJfpnK4fr168oem9fh6b9Ikym1kpLh6dOneJsGOiqAr69vJ8hDQkzo9GxCCfgrDgp3HXPMj459p4zKBRW8vYP/fZyPnILl3neLdoT2o7MxSpZ+MWNWBwna5EA07rE9GQQVCBCsVZRA1fZAvPX8c/o4Usb1IT0y8RuY1hQVMfJgP4wC0MeWFCDY50Pb4VB0aiqP1Zr+acxNe+G5FYyDNN+dO9md69APWq+sCgYMs7VxR2Xw4jrHYUNuQHmc8Zvpot8BV/rhQ4eUa/CorGfrZKj3iflN5s6d2ZtOJpQHf2VCYUTp+TdCKpww+k46bVEPLH6h8p8+0RbwfnAsCBA9e/9SdjUMRh45J9LRE08baNJju9C5PPID/ZYPmXdhi7rNgVD/oBihC/3g+rGxX+X4BYjakP2PJbp65ca8y/jjzVlWex8IcP7SVXYqO+Dj4yPZqEmTwxZ9++B2IYfDyVqzcYsm0hyEqvH+AcemoqYCrqz7/Y92d7C1DUpKSgKbI78NBRmpgtsPHoKx5vqDLG3KNNSChAPP3XsHa2zIZdw4vPbF3m7ItqTEJNZw9Nq1G/HKX0LlQO9OlZfQX942KDDr1iQJr1kmki3MdwpdhCaMnIL8UnN9uEiSgY/eB42cfJ5QbXRYP7XwvMICg5jEb20Hd1XCK69L0l1XKvLq40R5OoqJOuqos2B8RzmTsUcuYwFn4M4buuDiejq79oAEBGzTyK7/6KClkTrTzdWdjlJbN6ydrK6iWOZELP5jwRbr0sWL/enoL4W5D/TOcNprqJbZew+aRWJiItvkOnzgwJK0tLQWEIY8xo0a4SBoHo9QNvwaQlnagrD0ssoyMPlllFuyJBhmL3PLGoXp6Hw4kNFAGhr74JnPJdEddnDLoBlnl1rPDjy39XA4njdUCnT99HReqx+NwnAMPAqNx5/847c7qRFUFOSwjYsXLyLkoQI9ePCAHZmYOGbMGjUF2TI7FFVkBae1QyfrptWrlehojXLv3r3/MQIO+kw0lBXZDbBLAs/19OlTtnMYaV3QD8K2nVEY73nbTk6GdJ5WBv4KXpZQEJIOq1N7TzrJbnZWCvoYHQf/OzbzLozHaXw0NPZOBb8iAqS8+4otKrbFwTEo3Y8CHyTmWEaA4CaakPO5rAl2dlx66QId/WOokSZMSaLfxNVXU1bIVlXVxRajli5aGI0zENt9fed16tJ1PlQuOkmA6PjEuvLSktgeCMRfJ7wT69GzpyikzXR1LXdi2s9g1tvk9ukTAaMio1/XO374cPvRIxyDn8e8LjWqBPcF934/4qmKlpYWa8N0zYql0WrqarchPMJh6J71W1Y2j4x5I/0y7i1+oQg1S+7tyU2uhL1dazjyyAo6CROT+EUGmgSdtVufgvjjg8M6H7sS43M9IpG1Um6/6PKE9Kz8Ctu8XeXSaUy9rt4CHwZDpyP327Zq+FSew8Hpbds0/NTOZv9dnEnDMfTkOZiqCozuQBMNbJxMKGFMevuJZ/910pQUWJ37T2NnNRhPLefHQFfzK1Q2Rlj4+vj0XLV8yWAI79+/2wCl81CFFDqd3Kx3z+BVy5fi+RcM0Es+1snprL6e9hf/A3uFjqlXBnRt0V7G3R47DR/G2jDpa9Ij3GX8eLy8uiSnT5/WgGfZt2+fwBg9Og9eqQx2OGdPd1uxcsmS4t56QuXh/xqX86WnQ6Uwcz19A+fzOb+LL0vtV6Q4cA/e7gBchxFHsDEqoEIaCGL2ttud+a8xYNrpUtqP6eRTC/nL+J6KYt+Lkk0YjaGHsEkCxrluvNmBzqo96GtpflVoK5Vv3KXzw+6dje7ChlT8AgQY0N80smtHfWw2EJo2kLdo/nyhdjCjo6MboXze1aAg1lYDAwgeF5dxZurKilmqSvLZKvLSz08cOzYPCZkyTQlkZ2fLTXVx2a+trvxZT1MtbcWKFeyQs8uEcdtMundOoqOlsLe1vgD3gq6L5wJcv37V/oCfHx4iXLNqxWp4jv5mvZ/5eHkJTDbroKWRSAcJBMKPgAVyUNGgQjFOX1c7BX2d2TUkkLZi2aKzdJTq2kk/GdLoqFD69jKOgzKxsbEV2mQZCQul1NTPvb98+WKalpbGbhlYAo6ynEyukYFemYIDgOuOdHBgLTwN6m96V7HtdxsoPt7eC6GMEFeqHUwgEKoA7Gs7qL85tg/ar5fJJahgOIMGrJqhNN7G9Wt/aD1p/drVW3XUVFJg9isqP9Pdfb0i0gzKtdcBzRXojN20YcMmuLaGsuJLlFauyYGB/fqEyUtLCgiBw/v3g4AUuHdVRbls6OyFdHCghR05dKj2tF8JhF8BVHJY5n/16mV7qGiuLuPZZe3eXp7roJL369vLB/ImjB1VqtlSHrdv3LDo1EF3S4+unS6b9uwRaWrSI9KsV88HXYz0A7sY6m8KDQ0V2q8hDMsB5ljILFw4H99DSEgIO8FHse13Q0p+fn5SeloaZY7UEAiEn2D6xIkyIx0dFyPBwI7+oHBdqIDglOTaZtDJmG6dDRKN2uvixXdDh1jthjIGWuoVMtJcHfTp3v06XHNQfzO8HH/iuNEDSto1Ye7dpHuXkLGjnSttx4RA+JsRsJXwq3Cyt310/XpIqc19uVxuYWzie4Gmh7yMVD6HKuK8eZuE050c7HpdD75+RVxULHfF2vVz7IYNYyemVQcL5s3efnDfvnEg5JzHjtJatmzNM0gf3N/8fnj4Q31mGwYAlWkgJ9U6HcLt2qmFHz9z1hlsnI4bNWpm7KuXvS9dvykpKytb5poZQvlkePTUyX0V/E/vuv87adY1oA7H1vbv7ZeLiIiofzUoaFViYiK7LmTxgvlHhtpYs3unoErKgS+8npY6a/0dxXkTx465de7c2aW0BgCdtPlvYmIqPZR77dqVJejYQvo8RfGvXw+AdB6P15IxV/jfrl3DIe/YsWNdIA7AEDJK46nKt81hjmWct5e7wKpLAoHwi9HX1orZuH49ngTEVMxbt26x9jqYIWEEa8D57OnTM1SV5V6pKclnMceU5TRVFNNV5KUjHz96NIw+nEWznXKmUYfiSW8AcwyER492VENhJD94v3VtDoFAqADdunQMZyowEijOdDKGv2JXF3A+JJzYpdfQlGGuY9hB+11UVFSlN5QiEAi/gHv3bukbttf6atzJKElPS+MbqrTs/BElWek8OanWhRtWr55AF6cszPrAZK6iJQvn76STfgoDHS08t+TZs2d4NfFQG6t5/PcAYTDe7DZp0sxxI53mDrIw95w3b1at38O2JkECvCk4pPFVq+BG56yyiYi9517YvUz8qktHCX8aYF3MffNmWwfbIc8mjBl918VljAadhTWCJYsWzAZhoigrnQsVW05Kslp2SecTFEVuU1wc0bVwh+mePXuaaKoqZzB50LG7zXMrK8gINUdDY58s9D80iE9Nbdrb5aS5ss3+p3TWTzHX806lR/OGLTzvNWLRJTzbOOL9+/rCDA1VhS6jj76gg4SaBn2JGo0fPeouqsisZvDkyZMhdAXnwV6zyM/x27Wr3CXzqampBmNHOt9DwgfP47hy+fIc5nztFGRKbUZM+D006uEjYO7B73SMxvuv2az9jEU77h5HAgb3g8HHBSfSoHeFtey/6WD4PhQXR2WwdskIkK9FRU2W+YYFfOPbc/bp6xQL/6DojXSUZa3fA3bPZYYHkR+xNTN0bokVux8eQefHo4XIF7CFi6RgWybv1I2Y5Q9ffsJ7H2XzePIGTodfZRcVyaFzsPdQ8lkI1YD/wYPztdVVkqA5oyQnk2va14QdrRHG169f5TWUFJO6GBl8sre3UgDhoKetXq7pQpg1yggSxunpaBYvsyb8ckoKEEDFeu+O4yFxJp57I3GFe/g8SXaW580hGTyeJPqf2GH2rmOOY6NBc7fdxrY4UJ5o3S5eeMkBCJAzt2NVY2JSsWkIpvIOmnUWr9LFwEI2mocxX8ywbVIhuG0OMUlPT8drrjIzeVKPnn9UHjI/UKCJwzFw/3D0aoxGf7czIXQSZT7tNN7cmtVAwJAyjZLV3lJGmQm/gVEjHNZ1MtRL+PQpSV+jnVLGGKeK7XqHXrYKbzJFqDmECRDNoYf21uu+XTAdVXZhAsRtU4ig1kBXUv4mzMePGZLdx52Yjo6tO2TWhWGmU05tRGGBD8bVB/G2IIDoqABIOLAVH+AauBeUJUDQOdi+l/rdtuGFlYwAef+eV5+5/8GzzvmA/6fzz6pJxt067xjU3yxk976Dc0LDwtu2aNHmwfOXrxrs8vPb3UFH+/2OHTsEzPKXhMPhkIVvfyCvX6c0nmrX4UhuTj47fF8e9erVKXPr0DErr42buvHG4JYtG7y/sdMKW0c/uqGf/yXPwTMjXiW349cIeunLBmw98tiEjrIEXH25EOx30FFMecOCYM6TDpaaxSkpyc1s2mtX5I4TEV1PrjefSCcTfiVIFa2Pmh3sMvuyCLl4UUZXvR2ZJfqHU1ID4Rp44A5zt40hix48KNYIQDPoMfHEYghHfcpsA35yMq8V04TpOu7oafChmdHQ2BtbxwMNxND5yCsIA+PWBv+HzlO3tZkvtkQGXH+UNIIOYsQ7C25G1bLvLqxBzNhycyFOoDlyOXpCSORHyYcvkrUhDloHo4HgAjQNaA3EYORh1sDWuJVX/ep3K6FdEX4NGzastZk9Y9o8Okr4B1i3/4E/OHf/cL/Bc4ME9u25EpY4FDZpOnw5aiSdRB269HINNCkOBr9ofujiy02Qhiow9+r9hGEBAc/EuIbFAijkQQJeHd3K7L+UJj198Bosn2NP8HSAXpNOPQXtw2zK+VJWyU4Ev+4KzaVuY44/5/9I7b/00gmue/RazCA6iVq6494WSLsV9anhhgOPfBISMgW2a93iH74N/P8Cn42zmXPuIU5EbD4czu5gQCAQfjM7TzzFIyWowtcZNP3MH72R+cgVV8gOhQTCnwRoCqZTTmy+EhaP1zn9qaDmN7sbHYFAIBAIBAKBQCAQCAQCgUAgEAgEAoFAIBAIBAKBQCAQCH8FHK1drvZ0mEAgECoFh1pjWa1GiQkEQu2BmE0jEAhVhggQAoFQZYgAIRAIVYYIEAKBUGWIAKkiOTOPUIVziO2X6kKEU7OvYrtmbSidlnJ0jFBd1LpRmGxU8evW+W5c+31GCtXGawwdqxggOFKy0ymDvbOpuG8f6dR/g6K5Jyix9UOofN6vtSkN132V8p5S3oktDVYbYU7rKQNJvHMDy4sv7yi1XVPoGOFnqJUaSHJGKsVZa0X9b+sISrJBM0pcRKi1/jLhcjiUx8Nz/5zw+J3A/1HdwiNyjAcWHs3Q/wznByey1pqSb9ySLlE1QNgNU+9Kx2o3tboJk5KDbelSres1xj4XKWT1RcWpOlzBLWE4tAH+enXE6RBFFfB4bBgQRcdAfkngWChXr07xLgTMMeIidQTKS6D8koIMjoT7KQ5/hwmDD/nC1H+4Xt0S54M4cx9VAe6RX3tjgPuGPEDwPotj9Uo8A/iQxn/fgsd9B8rV4Qo+HwjwkucUhlpzaUoKaZdf6f8Z4FFFVN2NdnSsGPgfSv/2xZT8n8q6Hjw/8xswfH9vxPA9/4vUyiYM/JmpuZlUS1pwwJfJu+84amJ7M+pDZirVqn4TKh5pF3Lbi7e/hS9OUVERlccroHIL8qlG4t/3ZYZjoT9EHFWsvMICSgy9cAOOrqICXz+kZBr+j0qYtAsfW4CaBGIbbPG5rsY9odT+J021adiMysnPp8RF61AfkFbUukFTyvvhBWpS0C6qYxsV6u6ItficIJw46J4PPAuhHAPdqc9T91K+j69QMwwHUjnofhqI1aVaeYykPmZ9o7RbyFGPR2+msgvysMBo5TmS+pSVhq9biIReRn4O1Rjdf2vPUfhZSwLlSjZh6qIKkD3zMJWel40rGjwjPDeQOcMfV+aMvBx8HwCTB+cCvuVmUW23jcW/xaKQQ9Tm3iOpXPRcIPwU0G8ci35rKHv0xR3K9tRGKma8N/XowxvKWsWIykT3C7+37u7p1OOPcZRNOyPqqOVs/NyMMFty6zC1/FYADjOYK7SnztkuZO9FGIpNWlGvJmynUnMy8TWginPXWeM8uB+4x28or0W9Rvj3h3MxzwTo+82iHia/xmlZ+bm4DAgR/ueP/JyI3qfGlNuVPdSB59dx+r9ErdRAoOnh9+QaNfr8NvbPBuEhjioOVCxIk0VqLnx9GODFqrvBjmq8ZTiOzw85iMt59BmNhQeExZGA6LBnJnV2yAJchgGOBeHBsO3RBUpq2xhUqcZRdUVFKS5SqyW9RlNPP8VTLh3w3s1YeHg/uojPybzU/Lh2MKdE0f023GyPK9POfsX7EIHwGH5mK1Vv41B8HHx991u4UTwkxOqst6GaoPt3ubSDSp6yG5evCOnTD1IBUbepRpsd8P2k5KRT+yxccWUB4QHPDvchus6GPuI7dVAaXDMNCR9gbU9HfN8NNg3D8fF6ptgvia1qZ3y/8Ht/QoLx6OCZOB2Ex/SreygJpEUw/50w4D/5ESA8xpz3pppudaRE0G8FAmCqPjbgjmmCnhcEMP/vz1zT/sxmLDxyZwVQzz7GU/XR88BvHv/tE5Xitg+XAQ5F3qCauzv9k8IDqJUC5NmnBGrO9f3U7idXcRw0BSB39lH81WC+MopNJbFfHnaqXdFX5i0do/CXEyjZfODndHQY9t+mf8Y+w7v0L3SomHV3v3/tSvIYCRuGJHScTKMWdIyiDqKXlgGaWsM1u2Oti3k2b9PxdG7FgCadrVoX9vhmdRtSjpo9sCbDT0GRwAZtmMISaXufBtMhCgu31kjbEwbcN8Prrx8oqYbN6RhFbbl/lg6VzblXD7DfQFTodrYsvuYu7HMBpvLfd6TMKcynQ8XUEdJUBG1Ms6Usew7Zxi2oRmLff5ezr+7ToX+TWilASvKWrrjwdWGcf9RNAcFQFmHvYyj15t+t8TMvWcmXjx9oh1eE7jLqdKg0Kdnf2/Ulz6bfWpEOFfMo+Q1qCiAVm342GdScaLSpcnsXjTrnxR7/H2o+gQ/nrCzQdGQAragsvuV9L1dU4gm7SKnSobLJQ00waP6lzzhEp3zn1QS81zam+8HiZg44+C/Nj66kcyoGCMjTMffYcyy8cRBrTgzZ+Xl06N+ECBCaT5nF/QRp0w9hHzSLijDg2GrcxwHHxLnspPLnHKMC6a/fz7D05mFq/wA3Khap2bxKzDdZgJpW9503sF9EaL938JuJ+xuYtLeTdlEOmt3oI0qTx6eJGbfVoPr4L6V295+M7wPSRuv0xoIS+kSYZ3/kvAn7Nc351w+pW46rqRdjPX94PWhuQb8PlON3Co3xRvrU7Gv7qBsOK6nCucXPZdBacLi3IjTaZE8NUu7Inntl99q1qRxZjcuHdgtZaqWxA7X90UXqwptHdGrFGK7enbJQNqCcAz3K1T4qg1LT1tSW3qMo6xPr8de0okDzaU//KdT95FfU5rAzdCpFre0xgmokXpdyuYR3cKw0fv1dqTepydTy24Idlou7DEFNkaaUy+WqnbeygIY1v7MNNeTkeqoACbVJl3ZR3uEX6FzhuPceTTWpW5+admU3O/oGSIiIUf/1n0SFf4ilNtw7RadWHt9+LtTHrDRqfsgBOqV2QAQI4a8CvvJPPsZROrunY0GZPesI7rwV1v9CqHmIACH8VcCQdsYMf9x5CSy+4U+tuHMUhwm/HiJACARClSGdqAQCocoQAUIgEKoMESAEAqGKUNT/AZwrdjDIfJbKAAAAAElFTkSuQmCC"/>
          <p:cNvSpPr/>
          <p:nvPr/>
        </p:nvSpPr>
        <p:spPr>
          <a:xfrm>
            <a:off x="31750" y="-682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44" name="Google Shape;244;p13"/>
          <p:cNvPicPr preferRelativeResize="0"/>
          <p:nvPr/>
        </p:nvPicPr>
        <p:blipFill rotWithShape="1">
          <a:blip r:embed="rId3">
            <a:alphaModFix/>
          </a:blip>
          <a:srcRect/>
          <a:stretch/>
        </p:blipFill>
        <p:spPr>
          <a:xfrm>
            <a:off x="6781800" y="5562600"/>
            <a:ext cx="2198966" cy="1110996"/>
          </a:xfrm>
          <a:prstGeom prst="rect">
            <a:avLst/>
          </a:prstGeom>
          <a:noFill/>
          <a:ln>
            <a:noFill/>
          </a:ln>
        </p:spPr>
      </p:pic>
      <p:sp>
        <p:nvSpPr>
          <p:cNvPr id="245" name="Google Shape;245;p13"/>
          <p:cNvSpPr txBox="1">
            <a:spLocks noGrp="1"/>
          </p:cNvSpPr>
          <p:nvPr>
            <p:ph type="body" idx="1"/>
          </p:nvPr>
        </p:nvSpPr>
        <p:spPr>
          <a:xfrm>
            <a:off x="762000" y="1600200"/>
            <a:ext cx="6711950" cy="4195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latin typeface="Times New Roman"/>
                <a:ea typeface="Times New Roman"/>
                <a:cs typeface="Times New Roman"/>
                <a:sym typeface="Times New Roman"/>
              </a:rPr>
              <a:t>Parents are notified when students are </a:t>
            </a:r>
            <a:r>
              <a:rPr lang="en-US" b="1" u="sng">
                <a:latin typeface="Times New Roman"/>
                <a:ea typeface="Times New Roman"/>
                <a:cs typeface="Times New Roman"/>
                <a:sym typeface="Times New Roman"/>
              </a:rPr>
              <a:t>late or absent</a:t>
            </a:r>
            <a:endParaRPr/>
          </a:p>
          <a:p>
            <a:pPr marL="742950" lvl="1" indent="-285750" algn="l" rtl="0">
              <a:spcBef>
                <a:spcPts val="1000"/>
              </a:spcBef>
              <a:spcAft>
                <a:spcPts val="0"/>
              </a:spcAft>
              <a:buSzPts val="1440"/>
              <a:buChar char="►"/>
            </a:pPr>
            <a:r>
              <a:rPr lang="en-US" b="1" u="sng">
                <a:latin typeface="Times New Roman"/>
                <a:ea typeface="Times New Roman"/>
                <a:cs typeface="Times New Roman"/>
                <a:sym typeface="Times New Roman"/>
              </a:rPr>
              <a:t>Continued tardies will result in the student being referred back to base high school.</a:t>
            </a:r>
            <a:endParaRPr/>
          </a:p>
          <a:p>
            <a:pPr marL="742950" lvl="1" indent="-194309" algn="l" rtl="0">
              <a:spcBef>
                <a:spcPts val="1000"/>
              </a:spcBef>
              <a:spcAft>
                <a:spcPts val="0"/>
              </a:spcAft>
              <a:buSzPts val="1440"/>
              <a:buNone/>
            </a:pPr>
            <a:endParaRPr b="1" u="sng">
              <a:latin typeface="Times New Roman"/>
              <a:ea typeface="Times New Roman"/>
              <a:cs typeface="Times New Roman"/>
              <a:sym typeface="Times New Roman"/>
            </a:endParaRPr>
          </a:p>
          <a:p>
            <a:pPr marL="742950" lvl="1" indent="-285750" algn="l" rtl="0">
              <a:spcBef>
                <a:spcPts val="1000"/>
              </a:spcBef>
              <a:spcAft>
                <a:spcPts val="0"/>
              </a:spcAft>
              <a:buSzPts val="1440"/>
              <a:buChar char="►"/>
            </a:pPr>
            <a:r>
              <a:rPr lang="en-US" b="1" u="sng">
                <a:latin typeface="Times New Roman"/>
                <a:ea typeface="Times New Roman"/>
                <a:cs typeface="Times New Roman"/>
                <a:sym typeface="Times New Roman"/>
              </a:rPr>
              <a:t>Stopping for breakfast is not an excused tardy – We serve breakfast here on campus.</a:t>
            </a:r>
            <a:endParaRPr/>
          </a:p>
          <a:p>
            <a:pPr marL="742950" lvl="1" indent="-194309" algn="l" rtl="0">
              <a:spcBef>
                <a:spcPts val="1000"/>
              </a:spcBef>
              <a:spcAft>
                <a:spcPts val="0"/>
              </a:spcAft>
              <a:buSzPts val="1440"/>
              <a:buNone/>
            </a:pPr>
            <a:endParaRPr b="1" u="sng">
              <a:latin typeface="Times New Roman"/>
              <a:ea typeface="Times New Roman"/>
              <a:cs typeface="Times New Roman"/>
              <a:sym typeface="Times New Roman"/>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95% attendance expectation – </a:t>
            </a:r>
            <a:r>
              <a:rPr lang="en-US" b="1">
                <a:latin typeface="Times New Roman"/>
                <a:ea typeface="Times New Roman"/>
                <a:cs typeface="Times New Roman"/>
                <a:sym typeface="Times New Roman"/>
              </a:rPr>
              <a:t>including absences and tardies</a:t>
            </a:r>
            <a:endParaRPr b="1">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b="1">
              <a:latin typeface="Times New Roman"/>
              <a:ea typeface="Times New Roman"/>
              <a:cs typeface="Times New Roman"/>
              <a:sym typeface="Times New Roman"/>
            </a:endParaRPr>
          </a:p>
          <a:p>
            <a:pPr marL="457200" lvl="1" indent="0" algn="l" rtl="0">
              <a:spcBef>
                <a:spcPts val="1000"/>
              </a:spcBef>
              <a:spcAft>
                <a:spcPts val="0"/>
              </a:spcAft>
              <a:buSzPts val="1440"/>
              <a:buNone/>
            </a:pPr>
            <a:endParaRPr>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0" lvl="0" indent="0" algn="l" rtl="0">
              <a:spcBef>
                <a:spcPts val="1000"/>
              </a:spcBef>
              <a:spcAft>
                <a:spcPts val="0"/>
              </a:spcAft>
              <a:buSzPts val="1600"/>
              <a:buNone/>
            </a:pPr>
            <a:endParaRPr>
              <a:latin typeface="Times New Roman"/>
              <a:ea typeface="Times New Roman"/>
              <a:cs typeface="Times New Roman"/>
              <a:sym typeface="Times New Roman"/>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Discipline Focus: </a:t>
            </a:r>
            <a:r>
              <a:rPr lang="en-US" sz="2400" b="1">
                <a:solidFill>
                  <a:srgbClr val="FF0000"/>
                </a:solidFill>
                <a:latin typeface="Arial"/>
                <a:ea typeface="Arial"/>
                <a:cs typeface="Arial"/>
                <a:sym typeface="Arial"/>
              </a:rPr>
              <a:t>Cellphone and/or Electronic devices</a:t>
            </a:r>
            <a:r>
              <a:rPr lang="en-US" sz="2800" b="1">
                <a:latin typeface="Arial"/>
                <a:ea typeface="Arial"/>
                <a:cs typeface="Arial"/>
                <a:sym typeface="Arial"/>
              </a:rPr>
              <a:t/>
            </a:r>
            <a:br>
              <a:rPr lang="en-US" sz="2800" b="1">
                <a:latin typeface="Arial"/>
                <a:ea typeface="Arial"/>
                <a:cs typeface="Arial"/>
                <a:sym typeface="Arial"/>
              </a:rPr>
            </a:br>
            <a:r>
              <a:rPr lang="en-US" sz="2800" b="1">
                <a:latin typeface="Arial"/>
                <a:ea typeface="Arial"/>
                <a:cs typeface="Arial"/>
                <a:sym typeface="Arial"/>
              </a:rPr>
              <a:t>Performance Learning Center</a:t>
            </a:r>
            <a:endParaRPr sz="2800"/>
          </a:p>
        </p:txBody>
      </p:sp>
      <p:sp>
        <p:nvSpPr>
          <p:cNvPr id="251" name="Google Shape;251;p14"/>
          <p:cNvSpPr txBox="1">
            <a:spLocks noGrp="1"/>
          </p:cNvSpPr>
          <p:nvPr>
            <p:ph type="body" idx="1"/>
          </p:nvPr>
        </p:nvSpPr>
        <p:spPr>
          <a:xfrm>
            <a:off x="828436" y="1752600"/>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b="1">
                <a:latin typeface="Times New Roman"/>
                <a:ea typeface="Times New Roman"/>
                <a:cs typeface="Times New Roman"/>
                <a:sym typeface="Times New Roman"/>
              </a:rPr>
              <a:t>Each PLC teacher will review their expectations for your cellphone in their class. (Phone will be secured inside individual phone holders).</a:t>
            </a:r>
            <a:endParaRPr b="1" u="sng">
              <a:latin typeface="Times New Roman"/>
              <a:ea typeface="Times New Roman"/>
              <a:cs typeface="Times New Roman"/>
              <a:sym typeface="Times New Roman"/>
            </a:endParaRPr>
          </a:p>
          <a:p>
            <a:pPr marL="342900" lvl="0" indent="-342900" algn="l" rtl="0">
              <a:spcBef>
                <a:spcPts val="1000"/>
              </a:spcBef>
              <a:spcAft>
                <a:spcPts val="0"/>
              </a:spcAft>
              <a:buSzPts val="1600"/>
              <a:buChar char="►"/>
            </a:pPr>
            <a:r>
              <a:rPr lang="en-US" b="1" u="sng">
                <a:latin typeface="Times New Roman"/>
                <a:ea typeface="Times New Roman"/>
                <a:cs typeface="Times New Roman"/>
                <a:sym typeface="Times New Roman"/>
              </a:rPr>
              <a:t>Acceptable use of your phone: </a:t>
            </a:r>
            <a:endParaRPr>
              <a:latin typeface="Times New Roman"/>
              <a:ea typeface="Times New Roman"/>
              <a:cs typeface="Times New Roman"/>
              <a:sym typeface="Times New Roman"/>
            </a:endParaRPr>
          </a:p>
          <a:p>
            <a:pPr marL="742950" lvl="1" indent="-285750" algn="l" rtl="0">
              <a:spcBef>
                <a:spcPts val="1000"/>
              </a:spcBef>
              <a:spcAft>
                <a:spcPts val="0"/>
              </a:spcAft>
              <a:buSzPts val="1600"/>
              <a:buChar char="►"/>
            </a:pPr>
            <a:r>
              <a:rPr lang="en-US" sz="2000">
                <a:latin typeface="Times New Roman"/>
                <a:ea typeface="Times New Roman"/>
                <a:cs typeface="Times New Roman"/>
                <a:sym typeface="Times New Roman"/>
              </a:rPr>
              <a:t>Before school, lunch, and after school</a:t>
            </a:r>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Teacher and/or principal can confiscate your phone</a:t>
            </a:r>
            <a:endParaRPr/>
          </a:p>
          <a:p>
            <a:pPr marL="742950" lvl="1" indent="-285750" algn="l" rtl="0">
              <a:spcBef>
                <a:spcPts val="1000"/>
              </a:spcBef>
              <a:spcAft>
                <a:spcPts val="0"/>
              </a:spcAft>
              <a:buSzPts val="1600"/>
              <a:buChar char="►"/>
            </a:pPr>
            <a:r>
              <a:rPr lang="en-US" sz="2000">
                <a:latin typeface="Times New Roman"/>
                <a:ea typeface="Times New Roman"/>
                <a:cs typeface="Times New Roman"/>
                <a:sym typeface="Times New Roman"/>
              </a:rPr>
              <a:t>This is non-negotiable – Teachers and staff has the right to ask for your device at any time. Devices will be kept until a parent conference with the principal – student must attend the conference with their parents </a:t>
            </a:r>
            <a:endParaRPr/>
          </a:p>
          <a:p>
            <a:pPr marL="742950" lvl="1" indent="-184150" algn="l" rtl="0">
              <a:spcBef>
                <a:spcPts val="1000"/>
              </a:spcBef>
              <a:spcAft>
                <a:spcPts val="0"/>
              </a:spcAft>
              <a:buSzPts val="1600"/>
              <a:buNone/>
            </a:pPr>
            <a:endParaRPr sz="2000">
              <a:latin typeface="Times New Roman"/>
              <a:ea typeface="Times New Roman"/>
              <a:cs typeface="Times New Roman"/>
              <a:sym typeface="Times New Roman"/>
            </a:endParaRPr>
          </a:p>
          <a:p>
            <a:pPr marL="742950" lvl="1" indent="-184150" algn="l" rtl="0">
              <a:spcBef>
                <a:spcPts val="1000"/>
              </a:spcBef>
              <a:spcAft>
                <a:spcPts val="0"/>
              </a:spcAft>
              <a:buSzPts val="1600"/>
              <a:buNone/>
            </a:pPr>
            <a:endParaRPr sz="2000">
              <a:latin typeface="Times New Roman"/>
              <a:ea typeface="Times New Roman"/>
              <a:cs typeface="Times New Roman"/>
              <a:sym typeface="Times New Roman"/>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title"/>
          </p:nvPr>
        </p:nvSpPr>
        <p:spPr>
          <a:xfrm>
            <a:off x="484710" y="452718"/>
            <a:ext cx="7055380" cy="1071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Discipline Focus:</a:t>
            </a:r>
            <a:br>
              <a:rPr lang="en-US" sz="2800" b="1">
                <a:latin typeface="Arial"/>
                <a:ea typeface="Arial"/>
                <a:cs typeface="Arial"/>
                <a:sym typeface="Arial"/>
              </a:rPr>
            </a:br>
            <a:r>
              <a:rPr lang="en-US" sz="2800" b="1">
                <a:latin typeface="Arial"/>
                <a:ea typeface="Arial"/>
                <a:cs typeface="Arial"/>
                <a:sym typeface="Arial"/>
              </a:rPr>
              <a:t>Performance Learning Center</a:t>
            </a:r>
            <a:endParaRPr sz="4800">
              <a:latin typeface="Arial"/>
              <a:ea typeface="Arial"/>
              <a:cs typeface="Arial"/>
              <a:sym typeface="Arial"/>
            </a:endParaRPr>
          </a:p>
        </p:txBody>
      </p:sp>
      <p:sp>
        <p:nvSpPr>
          <p:cNvPr id="258" name="Google Shape;258;p15" descr="data:image/png;base64,iVBORw0KGgoAAAANSUhEUgAAARAAAACKCAYAAABigBWEAAAAAXNSR0IArs4c6QAAAARnQU1BAACxjwv8YQUAAAAJcEhZcwAAIdUAACHVAQSctJ0AAD+FSURBVHhe7Z0HXI3fG8Dfe1PJ5m+l0k57UMmMjJKMhqKkbEKy995bQ0I/MiObzJCsyCirKDQkWUl73v7nOb3v6966pVJW5/v5nM+Z77r3Pc/7nPUcikAgEAgEAoFAIBAIBAKBQCAQCAQCgUAgEAgEAoFAIBAIBAKBQCAQCAQCgUAgEAgEwl/CqFH2sj7bPKwgLNumVVFJx58OYWC004gIz61b99BRwr+CgUdR636+n+kYoQbh0v5fxZOwMAUbq0FhRUVFIhB/8OCB6NWLV+MCzwQuxQUQrVq2xC+QWF2xl40aNj6PE0twJeiSzsb1a5zpKOEfIvlz1v8oA89COkqoIf4aAXLr1i3dgIA9rSE8asLYB/fv3jWQk2pdcOfOHQl9ff18SH/69LEW+PFJHzjdenXRgHDz5q2OPX0Z3R/CInXqFIAfFBTUdvgw28MQbtq02RvwGZBQ4jCairaqSjqdTPgrKeJKdPXKpSOEGuCvECBLliwwcbC1Dl+xdO1LiMu1lTbDGYhhNpZZPB6vIR1lGTLEOQf8NlLSUjgBEeC1vTH4Y5yGx98MCbGDcMTzKEXwGU4GBMwHX1FR0X/spCmdcSIiMTFRZZrrZA8kYOrRSYS/gOxcnhg0acSMvPBHhlBLUJBpk8vfX1Gy/wLCFn37vGLS5WXa5PPnR0RE1If4EJvBj+gkjNUAi0jmGEQpATpv3rxWkDewX78ddBLcSwFzDDi4NzqL8CeCBMaRK68sj1551Y8ycOdxUFMGNEs6l1Ab0FRWTKcruSjEe/fsfhji0dHRWGNgKjN/GJzz8KEmkIa0EnGIg2CBOIOPj1cvSPf22OJBJ5WCOReEh1gOfgzhdnIy3yDeXlvtLcRXLFm0GeJRUVGltB8CobbwRzRhIiMj/zdn+vSdbq6T1zJaQeijCCwo1BTkksC/EnxjKPh9enR7BT4/0OchKiqKBUVhYdEG8DkcDu5A4xUW1gGfISQ42AL8Ah7nBU7go4OuZh9LC3MXOooJuxeqDf7LuLe4+fPoSZSMZBvJm4uWrZgOXzWzXj3Seht3S4Q8wu/lPY9XH7QPcAjcwU74xxnrPGI788VnnNuUiX0hD4V5EMcFEfxxBzvbOxA+fvx4S5yJyMzMbEMHq8TF84Ez4ZzgZk53mwJpTBwXKEF7ba3PkIcE32o6ifCbcNtw24QRHow7EPhcls4m/IskJCRIMBU09tmz1rt3+7Tnr7Be7u5bIayhrPDOUE/nEX9eeU2H7Oxs+b3//TejnbzcSR0N1ZuGOtr3Ddtr39dupxKip6UecOrEiQnfvn37H11cgPj4eAEhJCctifs/ZkybOgfiqGkkAf6aNWvk+O+HQaOdciodJPwiLGee8yspPBi3+VD4JLoYoQb4rR1LM6dNG370yKH9brNmGk+bNusGpA21Hjw8NDR0v4amjsn5y5eD+Stop06dIw8fP4mHZxmQqtpcUUbqWSGvEDQR/DxOI8cE6erqbvPavv2ujY1NnpycHG7OxMXFiezx8hJfuGaNaeCpk26XL13QhXQul1soKS0VfTv0viZq+vAgjQGaKXJSrdm0+g0aZEdGv67Hf1/i4nWzomPj66soyGfk5mTVt7K23bLF03M6nU2oQep28UrLySs9CsdP86Z133y+PE5gtI1QPfxyAXLE399u73++G89fuSrTvZO+QXz82zBdXT3X0+cvekK+nfWgHndD7wY3/V+zwRFPo07jg0qwdvlyje0+256hYJGCstKz4JDbuJ/iZ0CaRaN2im1f5OXmS4IQcRrjILls2aaPdDZ14/p1lz3/+Q7ZvW+/ibqiXHZWTo64jm77y60lW3+4dOG8I10M+l54ce+SSfv7V2DgjgQ7p0LvsJgoJz/vzhQxOkqoJn6pAOH/akPHJ/hMmoWlpZmehvbHFSuX4WFXVAlFUWXEE78YnBzsr18PvmrcslWr8/fDn+DJYTUBdMAZ6OmEffr4ob3tMPv1GzZtwc0XBsW2UnkFBQWizDMAzHMw940EUv3e3bsMMB888OXMmfPCcSFCtXAm+EXzgbMvf6KjlSL63uS6KlwuGYb/27CzsgyHSmZnZ7WLTsKsWbSoA6Tzu2lTprjR2RizXsYPIX2Xj88AOumXMcjcDHesWg0etJdOwiABwfahtNfVSoAyA/r1PQPx7kYdI5hnYRwuSKh+hPR7CHWEvxthFQlVwhZ0kOrbq+cI64EWE/iH3/qYdNsHx0yfMpGdEfq7mDx+/Hi4lz2+OwXWzsTExGjwP5ujg+0UJj5p/PgedjaWARBWaCsloE0RqglhwkKYI9QIv6wJw1Sw2MT3zblc7hcIqyrKZ2VnZ0nwNwUAJERE5aUlc2bMnu09Zep0PJxancD5keOipgb4Erm5uY2ys7Olnj5+bGjcs+dGuphQuhh1fPM+KVHmTcI7PMENmOfq2mro6NEtdXR0njLPyf9M6FmgSSNS8jkJ1UBFhcN9V/Lb1wC/7Ec9c+ZM8ykTxuJ269KVq7YcOnBwaPSLSEmJevWyXryKrY8LIebPnb3Z/8B+VyRoBCaAlQdoLUgYCF15CYIiNDRU0t/fP70Zirdo1443efLkjOLc0uzw8toxfvLk8XS0LGDBHW/nrt29TPv3v0anYYQJEGFphGqgDOFRR4RDFRQKZolyuQX59yazQp/wFzJrxgwXqEyMgy8znYVBaYVmvXvh4dyqsNPHe+Hp06cn37t3xx41Lcw+fvyoQmdVGCRslOngD9Fop/zB2nLgTTqKMTXpgft6pk+efO7r169NbK0GXYW4VjslsrK3mkAfhSbIFXFgFIZpotCOH0XLvQJ5dP5fswK91oLa+/ldjfTX0NFS3L192yQ1NVWBjmLkpFoXbvfysqWjvxX0klVY+3F2HOqrKCudR0cx8CyMkGQcnUUdOrTPbN++fexqYkLlSM78bARSAEjLyPnKLxyiYlPonO/w5zPufHS0OH06wp8IVBgVBdnLdLRc0H+M7W+cOnXop6ahVyeHDh1qRQcrxIypk61KalMmxl0Hu4wfF2RvZ43X3pw+cWIQv0ABt2uXlxIuTKgQ1kdXeFLLzYslA41YR698RjAIo6nJjlICBNznzzlq9GkJfxpMBYEZnFCxtm5a501nlQLKeXl5NaCjNcKkCeN2Pn70aAwd/SHovau0mrt582YNeek2ZY60ML/J3t2+0708PJyZOJ1N+AFttji+BuEBruEaq6xi8VBUVIhghEJ8Uhqd+p0mPYULEHBuG6/Ppk9PqCI10h5ctWatO/jo/+PA6MOWTZsnQhhn8gEVKO5dslh5nZo/y8xpbscDz5we26hhw+d0Urmg+6wHs0npaIWZPn368ymubsbChEL3zh1Pgg+dqE6jxmye7OrqN3mqG3550fWag08oG+6KfoVJ6V/YJm96fo7E22+fsclKLiLqqAPunJcd5AceC2rAUKkZZc0ZKyqSbtnIFsmfKve5EWpIgAx3GukGlQXcdt//8Jf/7du3pjiTBirai9dxCqiy1pilqAO+vrJHj/hjQ8voXWqEE8vB19cX1sJk0dFKM3327Nvde/aYZ9hBDw9TM9SvX69Uk+hJRLg0+EiAZOIEQimCoS8KaRy8Ik6p97SthxMreFVlm7XwmtUTm1TgGHpSsUnfqGevv1Dcjnh1hADNGtfNyAiZkF4U5sqZ4ajXAcmfbkiIkDk6v5vk5GSBTlGGDtpa90t+lXU11GLXrFw+i47WGF0M2+Pl9uCmTp0USicLJTIy0pgO/jQm3bs+mDBmFDY4BNy7d0+Xvg/e58+fpcaPGsWORtFFCCVAmmszpslSlnv2IS4RCWCWpA/p7/D6GCHNlZHLgz7QxQRAwoMXP2FWbHhzDfJfVIFqmZdg3NkoOi4uVmD4s0XL5l/zcwpveu/cuadL9+6n6GRq4vjxo59HPFp94979SnVUVoWSFbSseRgL5s4dtmrtWn86Wi3ASMybt0mN0BcOaxh62mqvUj6nCKwI3eSxTc7GxiYewqGhoR07dep0D2fUclbcOuiw6NrBA3S0XIoWnaND38nKyc+OeZuaJVqHy1ORadK0Th2RUqNqhfkFhS8NzNLy3iU3pZMwqg/PK0nIyr6mo4QfUC0CpJuR4ceEhPgW3bp3uxEWerdjbn4+O0zWVk724807YaywgEr9qyZUoaZEyof3SewLYtKr17U9+w/1oqMs0dHRo1RUVHbT0WoDNA70rKz6fcjXt82rtwk+jRo1POk2YxbejyY4+OpYZwf7nRD+Vb/Ln0xXv5nHbyVE4mZnRRAmQH7EU6XOmYXf0tjJiyVp4WgzSXrLsjI7/gnfqbYXFr64SCPkzl6wuO36VcsTUFJR1KtY2Xr16r0tLlEsPJ5Hv27ToEGD93RSjVOWFrJyySKfUWPGBe3du9d53sKFNbJIb+vWTZYnjx6fG3L7Tkc6ieXWrVsDHWytWXMFHA4nL+5dcq2en9Bk7ZCM1LzMMiu2MCojQN7YjX+Vdu12hYbO63cyiFY569eOjhLKoFq/ePDFRR4+543QMH1ZWdmHEAbWrVupf+7U2b03Qu8JGASqaTZvWrfJfdNm1rgPCJBnjx87aeroCKyurSlgaPfsxctNNDU18UiTr7e35oqVy57iTETTpk3uRTx/aURHCXzAB4mzon+5m0NVRIDw8vMLnrTRK3dyoN7n57Ve+6sK1ToKw29IR1RUFLQQFm93z/u/WngA02fMmTHEzn4cHaVWrFjS41cJD+BKyM3/WZj2xhbdgTEuLmAIieKKiBSCMCPCo+pM0O/PCuKyKMjMzPiR8CBUnWoVIEgNL7pz/w42ZPvw4UNVnIjYsmX9qgGDBu2nozUG2EL98uWLRkJCgkFUVFQP1EwYdPLYMUcuxcNDflKSbZIXLlwaEhcT0zkuLq5zamqqEvrK1aj1MEVFxW9tJKUSFixYwBr41evQ4TyvsFCkpq/9r7PNdIImHSyTZ3Ida3SSYm2n2tW208eOTX6XlPTaxdX1Ap30yzpOS/Z3ALPmzHc5f/7M4OdPn/WFe+hqpJ/8NuGtwAhQTd8bEhTYrir/deBe69Wvnx0V84bsdFcG5TVh0uccy2kgJlGXjgrly/HAhLcT5ralo+VCmjBVo8oaiK6WBqjlpX50V9dJnoU8Hrso7uK5c2PHT5jACpOaxH64UyktZ6/frtXnL101hcq7zcPDu6Tw0NTRjqSDNQZoZo2bNhPYLV5RUeFxZPRrsilVZSlCcmXROepHwgPIvByC91Im1BxVlrr8X3sHR2er1evWndTX0T766dMHm5Jf2pr+wjPAl15PW+3z1y9fwfRHRYB7q9ZmXFnA1xRpIfnoeqTZUkFKaiDXhq961FNetz0d/SFZ4c9fRve1q9BICtFAqkaVK8/ylWuG1hEVxcvYD+73OwGCAoQHzqSJjY2tKyYmJrDUvSaBL33E0xf/k2zd5gOdVC6/SngA6N5ghKrc6128eFEV/Y6Fjg7DFtBJtZ4BSkYpWXNOZIHWURnhAdTT0yDDsDVMlSuQ06hRR17HJ4qDdqGtreNKJ1POYyewnYVTJ0446Tx2lAEd/WXcfRTeur/5gOF0pS1F8+bNv8W9S/5lwoNh5uzZuy9fuMBuAQEoy8ng1V7wtR0/yikKBbk3gq+ttLYc6AvptZ0zwxY1kxATr3I/kWiL5lVe20T4MT+ttl26dMnV1NQUb1T9/v37+pKSkuzisMo2X0x790gsKCzi5mZni2ZmZorn5uaIZmZk/LCtW1lAsHBFRHhcpLGIcLkQLuJwuMhRKIyEDkekSKSIQj5qcXNFQAgVcSlY04XqOYXKo9qO4BWhQMMGjbNvht6r8JeunZJ85kvahOOdO3eMh9lYXkdBaA7i32m713alnXt3X6hTxH157MyZX26F/k8ChCryypwHkvs44EH2mQVqVGFugXh3t7cSJtOFjspEtPjhYA1pwlSRKv1oSDDgLzs0AUBI4ETEIEur3R7bto+GMPrzRdDXNesV0lJwZgXg8XiSXC73l81SrQ40VJWznr+IqfAXsqRQ7aivl5KcVDzd3s5u6Pz1W9zLtORW2ygpQApf3bz/1dNYHwnzMt/bJlsKeFyuiIB2SQRIzVFpNX6b59b1yOOMcB6Nv45KykrXJOrVx30OWz23TQMfsBo8YKSWlm5lt3fEszVB+PzpDt9tFWjfXj/606dPrPW1ew/Cm4FAAccIDycH+8cgaJBArdS07n+Qorwwv5iUqRwK3DfP7gblCQ8gdVodLo9XKNB01U5+XO5sVkLVqbTUZTQO/q8os0XlmVNnVXUMDV9CGqyN4Z+ZWhFQxYStFvAO/IeOHrWkk/848vPzue3bG7xo1KhRZGU1EGdnZ63n4Q9n3X/8dASdJAB6dnj58W+73XdXN3PzgbcgXBuB9wEJjkpXfh5HtKD51jyB2afhLTRB8pT5vhMNpGpU+kdbNH/O8X1+flZm5gM8dvj6ToU0dRXFrMyMDAnomISREEgrqapXhqoci77WLS6cPt09NOxuW7N+/XNatm6dlxgf3/h6yLXC5SvXuGdkZEiuWLZkaPcexnktm7cqTE9L40Y8fiRKUSLZVjY2D2RlZcOZe/8RS5Ys4c6YMUO1KgIEUJSVzn8dnyiwxQC6/4by0pJpEO7Tx2yP7969o3BGLaaqAgRoOO1uvKhcR7ZDPyc24dsLQ/PGdLQURIBUjUr/aOhPFditnqFlq1Yp98OfsNs91pQAQddvevjwoelvXkQfzSnIM78Xerf/mAkTeyyeMzMzOzdXnMvlFqLKKNKqdaukfv36OS5bte4aWIBv0qTJG3x8RkZrBVXlRCgDcRhmjol7K967R/eHLVs1j/bYtnPPp08fpNXUNMpc3v+zAqTk80GcDmKq+rv9a/yMAOFRnKLm7jyB37G8vhAiQKpGpftA4CsNL3j9Bg3Z4TF5Rfk3/MLj2bNnYjLSMjVilAVd/+uwYQ6LFixb9mTfnt2rX76I7Lp/7+5XIDzgvpgNqRo0apTmOHIsnonYuHFj1sSgr/8BCxAedsPtO4LG1FZO/sv0qVMmxkS/bL9sxZqho0YMv2TWy+S3DqGCQGEcnUSoJNBXwivMFxA+TSz6YONNhD+cvkZGzZRlpc/S0UpTVsU5FnB4Hh2kRjoOXwXlfH18+o5ydoTNnHiqygqZWu2UvkC65WCLu/4HD86FsuhLxg4FB1+5Mhny+d2BA7u1wNfRUC1aNH8uTnMcOmTC2tUrF9GHCQAaSFpamjqEQQPBiZVASVa6zN3hgy5dcuW/Nzq51sLLyVHnZWToVcnxeDrIgf/dCSlXlJ0tR1+OUNPwv9yMG+U0QkBYXLp0fujRI0cm0dFKA+ekg2XCXBtRB3yj9rqs+QCI7965033j+vWMAGE1rd27d1lpqipnaKjAQtyiojWrVhSpKStkXzhzpr2v784pQwYP2IsqeJ5e8VofKiAgoFRH8M8KECeHodcSExNl6CiB8NdS6SaMMK4GXbLYuHGdAx2lEuMT+/QxNa1W+54njwew+7o4Ow3DlrzUNdVjLcxN8daS75PfyzBCBeLOY8Yss7KxwYaUYWQHfEBeXimhrXTboIyMdEpdWYEKOOxPZWVm1t2yZbP7isWLPHb57V9mbWvnmfLlM7biLiMj0wkfWI2kp2c8Cw4OkqKj1IqlC8Z27tienf/Sv2+fR5076CUj+Uba5YR/H6i0ZiY9A+koNWXypLvo5RcwVlsZGCFQFpBvoKOZGh4e3gTiY52dDa5fv6z1+fPnPvfv3XNCTZ0Zfrt3zw8JDp6A7kNAPUVqrHROTo7a/fuhfZzs7bssmj/HeruHxzDIM9TVSmWEELioqCihu+X9rAaipaY0e9xoJ3Z7S+Z6ixbMXY98PIxNu1Kd1QTCPwe87BZmfYLoKGVrMzgaVdwqW4GC89FBzML5c5fdvXt32oqli86CkEAVuF5wcHCFz5+ZmVmhbTPRPYts2rRJ4sOHD53dt24+fPNmCO5z2b59u4AQ+lkBothWerJ5rx6D6Ch169ZVRT6hUXTp0gXXmdNcLUv+DgTCXw//i87vOunrrqOLUE4j7J+iL70EHa00cD46yALq/O9yfn67tOnbwPysAJGTkpxqN3gw3jOXAV2H6zJ+/Em4Hh0ny/4JfzzV0gciIiJSGPogYg4dpdRVNWJzc3N/arNsqED8rqOejiPMP/kd7kHoAzP+exkwYMBPVW55BYUWuh06CGznCf003jt2WDKT2ZYuWvDfIDOzWr2YriSGTkf6Oy655G025dSCZ7Ef/nljQU/iU4Vu1gZAHnoXBSYj/g5qpJPu7OnT86WlpKL09PXxnrAVAf0YsCct/poHBwX1wIl/MD169w6D+wUNpLITyZyGDzsycfLUZUZGRtgamrqKUpasnOzFbt26nZ23cMlJdN5U5+H294KvXTUkk8ooytzt9Kbzt+Ond9WVPGjXV/XwkUsvJO9HfvDKzeeJUfdd/93fB3bVo59v3Oqry2Lepp0J3m5ZvNMByos95awmL9XoBY7/bXh5eEw2aq/3tqO+bvzr168FbH7MmjVLeeRIp9Ibk5YDEiDsXqfRkZF9n0ZEWD9//nzQy5cvzWNiYkzj4uJMEhISjD+8e9f1/fv3HT99+tQhJSVFB5oS3759a5edna2Amk2ymZmZ0shvhdz/0Dkbg2BCYfGaktZVacL062vyBu6LjpbZLARHF6m1DJh2dg6uSEKYuuX6HK6Bxz+7r+3ewJdqdJDqNjbgTL1u3uz+0pCH3iExOvrbqJL0VpBpU1BYWCigxuvptj976vyFgRAOCAhosHHNimth4U8NcWYFyMrKkmE2obKzsrxz+PiJrjjj+z3y3ysOIwHD0dDQoJCAYfNERUVxGAkZ7H/+/Bn70J76Ip6Kwq0oJHDo8h+ptNhMDkxTRdfHaTk5Ocj/SiUn59JlUtE5CnA4/8sXDhJYFCxYOXToUB9dXd0jVdFAQDDwaxYBXl4NPHx9JZZuXDfwRnDIsL17/sO753Xs3Ck84NipSlnh+udAwqMobAq7xqoUKD8xcJSedKsGEXTKPwkIkIcvPm/LuulyiU76O/HYsgnPlGyvqyGw41zJr6Wqonw2HawQqOKy20DYWQ++Rgf/WG7cCB4LflU0kIpoFlDG2dG+wk3Af5FeE05YKFnuFdhf6IcYuPPqdfHO4Bq4x9Ux9MwX7+zFzvqd5XFj2PDFl5Y17OGTItbF64OIofs7EECBV5Nk52+7c1Si67ZUEXQc19CzsNu4o3hVOQaV2XPuRReJzl7ZIh293ogYehQYjgx4eCchQYKDynIMPOIlunl/E9CU+MP88KU37OmTYjHt3HF0v+kcuN+OHgX1u277Xm+YsuDzOzot9l0aW2cgLtFtWxrX0CMOnYtnO/cinh8F7L8Q1QPy63T0eifWxfMDhN2PRujR2b8WYcLCuKtRb0i7FBioSydVqJLw8/XrV/ZLO8Rq4Hk6+Mdy5sQJbOvkZwXIDg8P1elTpuxETTIBC+1Ic5IOCQnpTEdrJeKdPfPGrr7Gmsv8EVDxkz4Xj44xGDofOYAEA17lDAKktdmur8+efVf9MzKKWkOF+u9MlOB1UBodwmHrORcE10dBPqqodAyjNuTApcU7Qovt2fIfzw9fumgnz7yt/k8FRuMg/9ztOBMmjH1EySYM5LECxGAr7+rd+L44TNO01450zyOPcYtA6L0IS6sClR6FUVNTjwX/yZMn37dH4IjgH9eoWzdWK6ksqD3HGs8pKqQqpb38Dj59+YRnqlYW+N00NDUe0FFqzbrVz48fDxirr6OZBoKlV7cub53s7Sc1b9480djY+A5drFaSm18k6mqrw26PWh7P4j6r84qKuG2aNxLYpiPMz254dm4hK5yTv2Q30dTksIa+GzTgJIM/eqAaNsvJ0LShWAodxBxf14+dCQ3U4VCFhmqtBDZqP7yy78qthx5X2CB2fkGRqNswLXYCJjDPSX/BpHXXBK71Y7icXkayl+kIJuXKuEaum26UqcEO6a3C7tb4M1RagMxZuBhL+AFmfZKN9HWT4KWPe/0K7C4U8a96tbK2PvUoLKzCBpVzMjJYAZJXkF/mYrM/hY8fBTWGinI+8MxkO4fhG+koCE5sRElUTCwf4q9ev5K+fv2qV2U1uH+Vaw/fljmUyY/FlMAF9v1UhRppAtLT0/G2qoOMFSu0xILD4ZY7C1hCvE7+uonG+GPK0KChWE5aVl6F5z81bCD2lQ6yBN6JDZOQEK3wbnong2OmOA9QD/2SnqvJ71Iy8jTg3YIyxnqSZ0DjaN5rxxkebeXu6BqzXeD/LJUWID179szx2uGrBeH3Se8lwQebGvEltkiwHGg5Z/W61ezksh+RnZ/DCpCCvLwcOvjH8iH5fZUEyHYvz4VOTqOO0FHMrt27R3Xu2hkbZzp9/hJ+eRo0bMgap66tTB+h67rnbKQLHRWKz/HHc2QH+N1o1FCsyZmQaIEKzVBXTCTvfQoHrz2SEC+eKlAdNPuf6G8fAYp881UqIzNX/OKtNwNLuoPL+2BtKGTnkEEwHDxvlMGmup28U0GYtOyzq8qtBX4qLUCAAQMGPINRBMaBQR46i6V7nz7R90NDe9LRH5KdncdK3eycbNyECQkJ6bvNfbPnx48fsaBqpyAfDv5Qa6sn4A/oZ4qnmstLt8EqqVybVquQ1G0aHBzc4NOnT1j7iXz8GPetyLZpnYekr0RwUJDFmFEjWem7asWytQ62Nl4QnuE29Qr4jkNt3cBXV1bIHmZjg3v3jbsaverZpdPb6Oho8TOnTni8f5dY1V3lWM1i5ZKF+8DvY2q+N/TWna0Q1tXVxYKjXz/zDeDXZjZP6e4Z8fJzuZuPT1gbsvbJgaFjtZSaX7bs0W4pnSxATl6hmIpsAwEV/19hioP+3mPXXrd36Ke2uqTLSM/cBqvJY2OLzVnMcGgfkndvsigIk4ycvP8dDHxS5fVqDFUSIPzMmTntKKjb4OSkWhcyahMgIVEvG8UrNFadlZ7OaiBZ2Vm5cJ4PHz5c/5qetboAAXFOHQ5n6iSXay1bND+OhIHQCoyaA1/HjXZObtGixX2I5xUVtfj8uXhlLZfLzXabPqUvt4jCc0Lgx52/cPHCMRMnLU1KSmqRk5MdtHjR3D2Qx3An9BbuqIp7E4tVaXsba9w7n5j0rtICBAmfFi1atmJtnI6eMGkmM5x76OgJi+bN//f17du3eNr8xq0ey8Cv7XTSkQySG7Bb6EZhy/+7Z4Haf7zGjeu+PLi8r/v+81ECfRJA8ftY9MubgxLi3Lz9gZH96Shm+X93dehgpYEHKBSi7zSqy4W9hEpx8mR4k6keYe979rSpJ2/rWapPsYhHReioS3ajo1XmpwSIsrxs2uFDh9jd6ODPAiFCR6mZs+YMmeIysUK78mdmfe8DyUrLyoF+gXUrls26GXzVGVV8bif99ptdJ7vNi42LDfPw2blscH8zm+Skd606aGtulZdXxJ24FgMHXARfVlbuP/CBcSMdzU1Nui9r0rjxam31duseP33hKlG//jl9HS13W1vbQhurgTN2+XhbjR/l7LDNZ+e6e7fvpqdlZ8BeLZSSsopH/Lvkun16dNsdh3wpWdkdD548lVPX1N77NiGh0gIEnefjg4gn3ekoZdRB94OctGR+ampqUwMDg6CHTyKbycjIPLl2806VX7R/jVDfIX1z8ovSQO0+eDkGj0Kg96yxtsOhO4t97p3lhU1h5yOZd247G8qlp/NaQjzwxpuOMMyadnWkwH7IvwKXQXoqjsuuBL54l4YnSN6OSNRbvy/iBs6sAq8Tvz2Wk6rvDRMk6SQWSxPFZWKdPfNSUoqwzdfLd98aWa6++TX75sQmLVpw0+vXrZNpMDLgHC6McFx8wTE7r7CTpkKLM3TS7wG0Di01ZTxEBkRERLSEtKysLHZH9Ip2BgYGnllIB6m2bVoupoN/LPIyrfEISWWGcdFvwXbMwW8lL9OmAH4fcGrKCpkxMTHEyFAZvE5ObjV04cUgEBCNe+zI0Hc8YkdnCYAqWLOuY469gHI2cwPPBAR8X5S49dgj5WU777KroBm6jDlayvhV/6lnWaPWwvJNJ52aABup0VFMUlJaC/6y6/aHtWveewcWfqZTjuN0/nwz19N4DyV+LGefl3ZcctkcwiWvO3BG4KyRK4KOQxjyvn4twuYsgGNX38jqDPePg2s5LLp0FglZdqIi0HnMMWfIA2c778JaOvn3gW5QTJhwgDQFGSl2FEVXQ/3hqnnzfvgFuH79GruHTAcdjdl08I9FSbZtGPgVFSBWFv2PI6ExlI5SaWlpXXNycpSR9tGMESKMo4sQCH88VW7CoCYG7ri8e+fm5B07dtRTlJXOY17+wsICtt8j4nlkh517d+Ox9vJAzRDWCLOklHSlRmFevHgx2lBX5xUSak3mzp21V11FHpsj7NbR8FVk5GMjlF6Hkch9exs/R2FR9PXAai46LqEqlVZMXKRS9k4ePnpgpaure5iOUlqqyjfaKchG66i3Y4e+CYRaBWq+fOb/ciLH27BmTamecCW5tukpKSll7skBQCWng9S4kU6VnuSiqih3K4hexYvUWDxk5zjMptPK5UsXgcBgBIipSY8oXfV2WKDNnOZ2EaU3rooA0VZTxiNBFdFA3Ca7zF+wYN52OkrNnjENq65wXXlpyT9+zsvfDqj6Z6+/Ukb/daXWLBFqGPSHNIFK0NGg/buyRkUYUHsfT5QqD2bodcHc2U44oRIMMjfdC7553z6PzXr3PAbh86dOqVtamM+EsM2gAbMnTxw/2maQBd4d/8GDB/XcpkzCbcylixc4Qb4wA8pl4TZ5kjf4UydPPIgTyoFfQM2fO2sCxMGNHe2MLcQP6mfGWnMjlADa7VVk+KKL1nB82wF7PnUaeSRYoot3DsR3nX7GmpP8Eb0mHrNTs933w//4Z7nz7IOT3vCDlVv3U5uwMO3z2tvb05qOCkVJtg2ePhwfH6/w8uVL1ujwn8bz58+Vwf/27dv/zp49Xu7OzU72dkfGjRmJ55UACQkJEj26dYpnhAjjJo0da08XIfBTRQGSABbx0LGM5smA4qKQjj54Ah2gZUEEyB8EVBQ6KBSUzw4BOw23q1ar7tUJuk88mjLM1voETigDeFnLe+Z5M2eehnzG0ckEfqooQMynnt5tNfus0OnaRy5Hz5Hovl1grUtZEAFSPj89kawk7RTlM8LCwozpqACWVlYWvXt0LXMK7XbfPfWioqLw7NWo599XU1cEZv6Jw7Ahj8EvWSFNjDvjP0dNWSEDaQ7KgYGBrYMuXoSZq03sbKyPoS+S+K1bpyo0t+P4qbPTwH+X8LYjTigDdE95ce+SyzRktGbjxkEwkaxPX7Mb7fX18fAcoRxoYaI8eO97vBIWO4+igKLS9mOLKA6PU8QROvpn11dlXfaNic3oKIUNdMO5+c4Jdm/pbIzX0cfTIJ1jWJy/9XD4EDoLs2LX/fGQDiuCwdcZ6o/7yPgxmXDiWfE5istcDovDzemSYK2Jvg/G7bsUUSGN6a/nyuXLuI0v31Yq323sWDwFnR9NVcVP29zdy1ymrthWil0paTnQPIYOlsuGDRvqv3v3rh5q+jQdamv1HNL4BQgSSvo2g/sbRkdHq1tbD1pp3KXjHVMTk/Yb1605HhYWOvzFixfNnR2G+q5evbrUJJ2SqKso4Q7YebNmGSOhU+bCqYXzZh9GwrLM6dPt5Nv+8et9/gigAjGg8IAZgRf5f/ethx5qC5ShQZVQBNLtF15eQicJBZXjQjlcaWnQ+Vsw5wQNRNNu/73J629g+y8sfMc4Lw3a0tB4+0ecTmM155x/636+n+koLt9t/DGB/ZYbGW/PsJp9YTOEBTQQVDbs6Rd2ThCeik7fT62AUcnBLVgwU5FOZuGv3CWJjY2tO2LYsC0QPn36hNXr169VcEY5oC89nuTbr7fJC11NtTQnB/uLGirKmeBDuoO9HZ6FN9TGOmju7NkjB/brGwbXGWhuemuged+bR44caWdh2vcJfpnK4fr168oem9fh6b9Ikym1kpLh6dOneJsGOiqAr69vJ8hDQkzo9GxCCfgrDgp3HXPMj459p4zKBRW8vYP/fZyPnILl3neLdoT2o7MxSpZ+MWNWBwna5EA07rE9GQQVCBCsVZRA1fZAvPX8c/o4Usb1IT0y8RuY1hQVMfJgP4wC0MeWFCDY50Pb4VB0aiqP1Zr+acxNe+G5FYyDNN+dO9md69APWq+sCgYMs7VxR2Xw4jrHYUNuQHmc8Zvpot8BV/rhQ4eUa/CorGfrZKj3iflN5s6d2ZtOJpQHf2VCYUTp+TdCKpww+k46bVEPLH6h8p8+0RbwfnAsCBA9e/9SdjUMRh45J9LRE08baNJju9C5PPID/ZYPmXdhi7rNgVD/oBihC/3g+rGxX+X4BYjakP2PJbp65ca8y/jjzVlWex8IcP7SVXYqO+Dj4yPZqEmTwxZ9++B2IYfDyVqzcYsm0hyEqvH+AcemoqYCrqz7/Y92d7C1DUpKSgKbI78NBRmpgtsPHoKx5vqDLG3KNNSChAPP3XsHa2zIZdw4vPbF3m7ItqTEJNZw9Nq1G/HKX0LlQO9OlZfQX942KDDr1iQJr1kmki3MdwpdhCaMnIL8UnN9uEiSgY/eB42cfJ5QbXRYP7XwvMICg5jEb20Hd1XCK69L0l1XKvLq40R5OoqJOuqos2B8RzmTsUcuYwFn4M4buuDiejq79oAEBGzTyK7/6KClkTrTzdWdjlJbN6ydrK6iWOZELP5jwRbr0sWL/enoL4W5D/TOcNprqJbZew+aRWJiItvkOnzgwJK0tLQWEIY8xo0a4SBoHo9QNvwaQlnagrD0ssoyMPlllFuyJBhmL3PLGoXp6Hw4kNFAGhr74JnPJdEddnDLoBlnl1rPDjy39XA4njdUCnT99HReqx+NwnAMPAqNx5/847c7qRFUFOSwjYsXLyLkoQI9ePCAHZmYOGbMGjUF2TI7FFVkBae1QyfrptWrlehojXLv3r3/MQIO+kw0lBXZDbBLAs/19OlTtnMYaV3QD8K2nVEY73nbTk6GdJ5WBv4KXpZQEJIOq1N7TzrJbnZWCvoYHQf/OzbzLozHaXw0NPZOBb8iAqS8+4otKrbFwTEo3Y8CHyTmWEaA4CaakPO5rAl2dlx66QId/WOokSZMSaLfxNVXU1bIVlXVxRajli5aGI0zENt9fed16tJ1PlQuOkmA6PjEuvLSktgeCMRfJ7wT69GzpyikzXR1LXdi2s9g1tvk9ukTAaMio1/XO374cPvRIxyDn8e8LjWqBPcF934/4qmKlpYWa8N0zYql0WrqarchPMJh6J71W1Y2j4x5I/0y7i1+oQg1S+7tyU2uhL1dazjyyAo6CROT+EUGmgSdtVufgvjjg8M6H7sS43M9IpG1Um6/6PKE9Kz8Ctu8XeXSaUy9rt4CHwZDpyP327Zq+FSew8Hpbds0/NTOZv9dnEnDMfTkOZiqCozuQBMNbJxMKGFMevuJZ/910pQUWJ37T2NnNRhPLefHQFfzK1Q2Rlj4+vj0XLV8yWAI79+/2wCl81CFFDqd3Kx3z+BVy5fi+RcM0Es+1snprL6e9hf/A3uFjqlXBnRt0V7G3R47DR/G2jDpa9Ij3GX8eLy8uiSnT5/WgGfZt2+fwBg9Og9eqQx2OGdPd1uxcsmS4t56QuXh/xqX86WnQ6Uwcz19A+fzOb+LL0vtV6Q4cA/e7gBchxFHsDEqoEIaCGL2ttud+a8xYNrpUtqP6eRTC/nL+J6KYt+Lkk0YjaGHsEkCxrluvNmBzqo96GtpflVoK5Vv3KXzw+6dje7ChlT8AgQY0N80smtHfWw2EJo2kLdo/nyhdjCjo6MboXze1aAg1lYDAwgeF5dxZurKilmqSvLZKvLSz08cOzYPCZkyTQlkZ2fLTXVx2a+trvxZT1MtbcWKFeyQs8uEcdtMundOoqOlsLe1vgD3gq6L5wJcv37V/oCfHx4iXLNqxWp4jv5mvZ/5eHkJTDbroKWRSAcJBMKPgAVyUNGgQjFOX1c7BX2d2TUkkLZi2aKzdJTq2kk/GdLoqFD69jKOgzKxsbEV2mQZCQul1NTPvb98+WKalpbGbhlYAo6ynEyukYFemYIDgOuOdHBgLTwN6m96V7HtdxsoPt7eC6GMEFeqHUwgEKoA7Gs7qL85tg/ar5fJJahgOIMGrJqhNN7G9Wt/aD1p/drVW3XUVFJg9isqP9Pdfb0i0gzKtdcBzRXojN20YcMmuLaGsuJLlFauyYGB/fqEyUtLCgiBw/v3g4AUuHdVRbls6OyFdHCghR05dKj2tF8JhF8BVHJY5n/16mV7qGiuLuPZZe3eXp7roJL369vLB/ImjB1VqtlSHrdv3LDo1EF3S4+unS6b9uwRaWrSI9KsV88HXYz0A7sY6m8KDQ0V2q8hDMsB5ljILFw4H99DSEgIO8FHse13Q0p+fn5SeloaZY7UEAiEn2D6xIkyIx0dFyPBwI7+oHBdqIDglOTaZtDJmG6dDRKN2uvixXdDh1jthjIGWuoVMtJcHfTp3v06XHNQfzO8HH/iuNEDSto1Ye7dpHuXkLGjnSttx4RA+JsRsJXwq3Cyt310/XpIqc19uVxuYWzie4Gmh7yMVD6HKuK8eZuE050c7HpdD75+RVxULHfF2vVz7IYNYyemVQcL5s3efnDfvnEg5JzHjtJatmzNM0gf3N/8fnj4Q31mGwYAlWkgJ9U6HcLt2qmFHz9z1hlsnI4bNWpm7KuXvS9dvykpKytb5poZQvlkePTUyX0V/E/vuv87adY1oA7H1vbv7ZeLiIiofzUoaFViYiK7LmTxgvlHhtpYs3unoErKgS+8npY6a/0dxXkTx465de7c2aW0BgCdtPlvYmIqPZR77dqVJejYQvo8RfGvXw+AdB6P15IxV/jfrl3DIe/YsWNdIA7AEDJK46nKt81hjmWct5e7wKpLAoHwi9HX1orZuH49ngTEVMxbt26x9jqYIWEEa8D57OnTM1SV5V6pKclnMceU5TRVFNNV5KUjHz96NIw+nEWznXKmUYfiSW8AcwyER492VENhJD94v3VtDoFAqADdunQMZyowEijOdDKGv2JXF3A+JJzYpdfQlGGuY9hB+11UVFSlN5QiEAi/gHv3bukbttf6atzJKElPS+MbqrTs/BElWek8OanWhRtWr55AF6cszPrAZK6iJQvn76STfgoDHS08t+TZs2d4NfFQG6t5/PcAYTDe7DZp0sxxI53mDrIw95w3b1at38O2JkECvCk4pPFVq+BG56yyiYi9517YvUz8qktHCX8aYF3MffNmWwfbIc8mjBl918VljAadhTWCJYsWzAZhoigrnQsVW05Kslp2SecTFEVuU1wc0bVwh+mePXuaaKoqZzB50LG7zXMrK8gINUdDY58s9D80iE9Nbdrb5aS5ss3+p3TWTzHX806lR/OGLTzvNWLRJTzbOOL9+/rCDA1VhS6jj76gg4SaBn2JGo0fPeouqsisZvDkyZMhdAXnwV6zyM/x27Wr3CXzqampBmNHOt9DwgfP47hy+fIc5nztFGRKbUZM+D006uEjYO7B73SMxvuv2az9jEU77h5HAgb3g8HHBSfSoHeFtey/6WD4PhQXR2WwdskIkK9FRU2W+YYFfOPbc/bp6xQL/6DojXSUZa3fA3bPZYYHkR+xNTN0bokVux8eQefHo4XIF7CFi6RgWybv1I2Y5Q9ffsJ7H2XzePIGTodfZRcVyaFzsPdQ8lkI1YD/wYPztdVVkqA5oyQnk2va14QdrRHG169f5TWUFJO6GBl8sre3UgDhoKetXq7pQpg1yggSxunpaBYvsyb8ckoKEEDFeu+O4yFxJp57I3GFe/g8SXaW580hGTyeJPqf2GH2rmOOY6NBc7fdxrY4UJ5o3S5eeMkBCJAzt2NVY2JSsWkIpvIOmnUWr9LFwEI2mocxX8ywbVIhuG0OMUlPT8drrjIzeVKPnn9UHjI/UKCJwzFw/3D0aoxGf7czIXQSZT7tNN7cmtVAwJAyjZLV3lJGmQm/gVEjHNZ1MtRL+PQpSV+jnVLGGKeK7XqHXrYKbzJFqDmECRDNoYf21uu+XTAdVXZhAsRtU4ig1kBXUv4mzMePGZLdx52Yjo6tO2TWhWGmU05tRGGBD8bVB/G2IIDoqABIOLAVH+AauBeUJUDQOdi+l/rdtuGFlYwAef+eV5+5/8GzzvmA/6fzz6pJxt067xjU3yxk976Dc0LDwtu2aNHmwfOXrxrs8vPb3UFH+/2OHTsEzPKXhMPhkIVvfyCvX6c0nmrX4UhuTj47fF8e9erVKXPr0DErr42buvHG4JYtG7y/sdMKW0c/uqGf/yXPwTMjXiW349cIeunLBmw98tiEjrIEXH25EOx30FFMecOCYM6TDpaaxSkpyc1s2mtX5I4TEV1PrjefSCcTfiVIFa2Pmh3sMvuyCLl4UUZXvR2ZJfqHU1ID4Rp44A5zt40hix48KNYIQDPoMfHEYghHfcpsA35yMq8V04TpOu7oafChmdHQ2BtbxwMNxND5yCsIA+PWBv+HzlO3tZkvtkQGXH+UNIIOYsQ7C25G1bLvLqxBzNhycyFOoDlyOXpCSORHyYcvkrUhDloHo4HgAjQNaA3EYORh1sDWuJVX/ep3K6FdEX4NGzastZk9Y9o8Okr4B1i3/4E/OHf/cL/Bc4ME9u25EpY4FDZpOnw5aiSdRB269HINNCkOBr9ofujiy02Qhiow9+r9hGEBAc/EuIbFAijkQQJeHd3K7L+UJj198Bosn2NP8HSAXpNOPQXtw2zK+VJWyU4Ev+4KzaVuY44/5/9I7b/00gmue/RazCA6iVq6494WSLsV9anhhgOPfBISMgW2a93iH74N/P8Cn42zmXPuIU5EbD4czu5gQCAQfjM7TzzFIyWowtcZNP3MH72R+cgVV8gOhQTCnwRoCqZTTmy+EhaP1zn9qaDmN7sbHYFAIBAIBAKBQCAQCAQCgUAgEAgEAoFAIBAIBAKBQCAQCH8FHK1drvZ0mEAgECoFh1pjWa1GiQkEQu2BmE0jEAhVhggQAoFQZYgAIRAIVYYIEAKBUGWIAKkiOTOPUIVziO2X6kKEU7OvYrtmbSidlnJ0jFBd1LpRmGxU8evW+W5c+31GCtXGawwdqxggOFKy0ymDvbOpuG8f6dR/g6K5Jyix9UOofN6vtSkN132V8p5S3oktDVYbYU7rKQNJvHMDy4sv7yi1XVPoGOFnqJUaSHJGKsVZa0X9b+sISrJBM0pcRKi1/jLhcjiUx8Nz/5zw+J3A/1HdwiNyjAcWHs3Q/wznByey1pqSb9ySLlE1QNgNU+9Kx2o3tboJk5KDbelSres1xj4XKWT1RcWpOlzBLWE4tAH+enXE6RBFFfB4bBgQRcdAfkngWChXr07xLgTMMeIidQTKS6D8koIMjoT7KQ5/hwmDD/nC1H+4Xt0S54M4cx9VAe6RX3tjgPuGPEDwPotj9Uo8A/iQxn/fgsd9B8rV4Qo+HwjwkucUhlpzaUoKaZdf6f8Z4FFFVN2NdnSsGPgfSv/2xZT8n8q6Hjw/8xswfH9vxPA9/4vUyiYM/JmpuZlUS1pwwJfJu+84amJ7M+pDZirVqn4TKh5pF3Lbi7e/hS9OUVERlccroHIL8qlG4t/3ZYZjoT9EHFWsvMICSgy9cAOOrqICXz+kZBr+j0qYtAsfW4CaBGIbbPG5rsY9odT+J021adiMysnPp8RF61AfkFbUukFTyvvhBWpS0C6qYxsV6u6ItficIJw46J4PPAuhHAPdqc9T91K+j69QMwwHUjnofhqI1aVaeYykPmZ9o7RbyFGPR2+msgvysMBo5TmS+pSVhq9biIReRn4O1Rjdf2vPUfhZSwLlSjZh6qIKkD3zMJWel40rGjwjPDeQOcMfV+aMvBx8HwCTB+cCvuVmUW23jcW/xaKQQ9Tm3iOpXPRcIPwU0G8ci35rKHv0xR3K9tRGKma8N/XowxvKWsWIykT3C7+37u7p1OOPcZRNOyPqqOVs/NyMMFty6zC1/FYADjOYK7SnztkuZO9FGIpNWlGvJmynUnMy8TWginPXWeM8uB+4x28or0W9Rvj3h3MxzwTo+82iHia/xmlZ+bm4DAgR/ueP/JyI3qfGlNuVPdSB59dx+r9ErdRAoOnh9+QaNfr8NvbPBuEhjioOVCxIk0VqLnx9GODFqrvBjmq8ZTiOzw85iMt59BmNhQeExZGA6LBnJnV2yAJchgGOBeHBsO3RBUpq2xhUqcZRdUVFKS5SqyW9RlNPP8VTLh3w3s1YeHg/uojPybzU/Lh2MKdE0f023GyPK9POfsX7EIHwGH5mK1Vv41B8HHx991u4UTwkxOqst6GaoPt3ubSDSp6yG5evCOnTD1IBUbepRpsd8P2k5KRT+yxccWUB4QHPDvchus6GPuI7dVAaXDMNCR9gbU9HfN8NNg3D8fF6ptgvia1qZ3y/8Ht/QoLx6OCZOB2Ex/SreygJpEUw/50w4D/5ESA8xpz3pppudaRE0G8FAmCqPjbgjmmCnhcEMP/vz1zT/sxmLDxyZwVQzz7GU/XR88BvHv/tE5Xitg+XAQ5F3qCauzv9k8IDqJUC5NmnBGrO9f3U7idXcRw0BSB39lH81WC+MopNJbFfHnaqXdFX5i0do/CXEyjZfODndHQY9t+mf8Y+w7v0L3SomHV3v3/tSvIYCRuGJHScTKMWdIyiDqKXlgGaWsM1u2Oti3k2b9PxdG7FgCadrVoX9vhmdRtSjpo9sCbDT0GRwAZtmMISaXufBtMhCgu31kjbEwbcN8Prrx8oqYbN6RhFbbl/lg6VzblXD7DfQFTodrYsvuYu7HMBpvLfd6TMKcynQ8XUEdJUBG1Ms6Usew7Zxi2oRmLff5ezr+7ToX+TWilASvKWrrjwdWGcf9RNAcFQFmHvYyj15t+t8TMvWcmXjx9oh1eE7jLqdKg0Kdnf2/Ulz6bfWpEOFfMo+Q1qCiAVm342GdScaLSpcnsXjTrnxR7/H2o+gQ/nrCzQdGQAragsvuV9L1dU4gm7SKnSobLJQ00waP6lzzhEp3zn1QS81zam+8HiZg44+C/Nj66kcyoGCMjTMffYcyy8cRBrTgzZ+Xl06N+ECBCaT5nF/QRp0w9hHzSLijDg2GrcxwHHxLnspPLnHKMC6a/fz7D05mFq/wA3Khap2bxKzDdZgJpW9503sF9EaL938JuJ+xuYtLeTdlEOmt3oI0qTx6eJGbfVoPr4L6V295+M7wPSRuv0xoIS+kSYZ3/kvAn7Nc351w+pW46rqRdjPX94PWhuQb8PlON3Co3xRvrU7Gv7qBsOK6nCucXPZdBacLi3IjTaZE8NUu7Inntl99q1qRxZjcuHdgtZaqWxA7X90UXqwptHdGrFGK7enbJQNqCcAz3K1T4qg1LT1tSW3qMo6xPr8de0okDzaU//KdT95FfU5rAzdCpFre0xgmokXpdyuYR3cKw0fv1dqTepydTy24Idlou7DEFNkaaUy+WqnbeygIY1v7MNNeTkeqoACbVJl3ZR3uEX6FzhuPceTTWpW5+admU3O/oGSIiIUf/1n0SFf4ilNtw7RadWHt9+LtTHrDRqfsgBOqV2QAQI4a8CvvJPPsZROrunY0GZPesI7rwV1v9CqHmIACH8VcCQdsYMf9x5CSy+4U+tuHMUhwm/HiJACARClSGdqAQCocoQAUIgEKoMESAEAqGKUNT/AZwrdjDIfJbKAAAAAElFTkSuQmCC"/>
          <p:cNvSpPr/>
          <p:nvPr/>
        </p:nvSpPr>
        <p:spPr>
          <a:xfrm>
            <a:off x="31750" y="-682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9" name="Google Shape;259;p15"/>
          <p:cNvPicPr preferRelativeResize="0"/>
          <p:nvPr/>
        </p:nvPicPr>
        <p:blipFill rotWithShape="1">
          <a:blip r:embed="rId3">
            <a:alphaModFix/>
          </a:blip>
          <a:srcRect/>
          <a:stretch/>
        </p:blipFill>
        <p:spPr>
          <a:xfrm>
            <a:off x="6781800" y="5562600"/>
            <a:ext cx="2198966" cy="1110996"/>
          </a:xfrm>
          <a:prstGeom prst="rect">
            <a:avLst/>
          </a:prstGeom>
          <a:noFill/>
          <a:ln>
            <a:noFill/>
          </a:ln>
        </p:spPr>
      </p:pic>
      <p:sp>
        <p:nvSpPr>
          <p:cNvPr id="260" name="Google Shape;260;p15"/>
          <p:cNvSpPr txBox="1">
            <a:spLocks noGrp="1"/>
          </p:cNvSpPr>
          <p:nvPr>
            <p:ph type="body" idx="1"/>
          </p:nvPr>
        </p:nvSpPr>
        <p:spPr>
          <a:xfrm>
            <a:off x="762000" y="1600200"/>
            <a:ext cx="8077200" cy="3581400"/>
          </a:xfrm>
          <a:prstGeom prst="rect">
            <a:avLst/>
          </a:prstGeom>
          <a:noFill/>
          <a:ln>
            <a:noFill/>
          </a:ln>
        </p:spPr>
        <p:txBody>
          <a:bodyPr spcFirstLastPara="1" wrap="square" lIns="91425" tIns="45700" rIns="91425" bIns="45700" anchor="t" anchorCtr="0">
            <a:normAutofit/>
          </a:bodyPr>
          <a:lstStyle/>
          <a:p>
            <a:pPr marL="342900" lvl="0" indent="-361950" algn="l" rtl="0">
              <a:spcBef>
                <a:spcPts val="0"/>
              </a:spcBef>
              <a:spcAft>
                <a:spcPts val="0"/>
              </a:spcAft>
              <a:buSzPts val="1900"/>
              <a:buChar char="►"/>
            </a:pPr>
            <a:r>
              <a:rPr lang="en-US" sz="2300" b="1">
                <a:latin typeface="Times New Roman"/>
                <a:ea typeface="Times New Roman"/>
                <a:cs typeface="Times New Roman"/>
                <a:sym typeface="Times New Roman"/>
              </a:rPr>
              <a:t>Discipline issues will be handled by admin, Out-of-school suspension will be given when appropriate.</a:t>
            </a:r>
            <a:endParaRPr sz="2300" b="1">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sz="2300" b="1">
              <a:latin typeface="Times New Roman"/>
              <a:ea typeface="Times New Roman"/>
              <a:cs typeface="Times New Roman"/>
              <a:sym typeface="Times New Roman"/>
            </a:endParaRPr>
          </a:p>
          <a:p>
            <a:pPr marL="342900" lvl="0" indent="-361950" algn="l" rtl="0">
              <a:spcBef>
                <a:spcPts val="1000"/>
              </a:spcBef>
              <a:spcAft>
                <a:spcPts val="0"/>
              </a:spcAft>
              <a:buSzPts val="1900"/>
              <a:buChar char="►"/>
            </a:pPr>
            <a:r>
              <a:rPr lang="en-US" sz="2300">
                <a:latin typeface="Times New Roman"/>
                <a:ea typeface="Times New Roman"/>
                <a:cs typeface="Times New Roman"/>
                <a:sym typeface="Times New Roman"/>
              </a:rPr>
              <a:t>High Expectations everyday from everyone!</a:t>
            </a:r>
            <a:endParaRPr sz="2300"/>
          </a:p>
          <a:p>
            <a:pPr marL="342900" lvl="0" indent="-241300" algn="l" rtl="0">
              <a:spcBef>
                <a:spcPts val="1000"/>
              </a:spcBef>
              <a:spcAft>
                <a:spcPts val="0"/>
              </a:spcAft>
              <a:buSzPts val="1600"/>
              <a:buNone/>
            </a:pPr>
            <a:endParaRPr sz="2300">
              <a:latin typeface="Times New Roman"/>
              <a:ea typeface="Times New Roman"/>
              <a:cs typeface="Times New Roman"/>
              <a:sym typeface="Times New Roman"/>
            </a:endParaRPr>
          </a:p>
          <a:p>
            <a:pPr marL="342900" lvl="0" indent="-361950" algn="l" rtl="0">
              <a:spcBef>
                <a:spcPts val="1000"/>
              </a:spcBef>
              <a:spcAft>
                <a:spcPts val="0"/>
              </a:spcAft>
              <a:buSzPts val="1900"/>
              <a:buChar char="►"/>
            </a:pPr>
            <a:r>
              <a:rPr lang="en-US" sz="2300" b="1">
                <a:latin typeface="Times New Roman"/>
                <a:ea typeface="Times New Roman"/>
                <a:cs typeface="Times New Roman"/>
                <a:sym typeface="Times New Roman"/>
              </a:rPr>
              <a:t>Discipline issues can result in </a:t>
            </a:r>
            <a:r>
              <a:rPr lang="en-US" sz="2300" b="1" u="sng">
                <a:latin typeface="Times New Roman"/>
                <a:ea typeface="Times New Roman"/>
                <a:cs typeface="Times New Roman"/>
                <a:sym typeface="Times New Roman"/>
              </a:rPr>
              <a:t>referral back to the base high school.</a:t>
            </a:r>
            <a:endParaRPr sz="2300"/>
          </a:p>
          <a:p>
            <a:pPr marL="0" lvl="0" indent="0" algn="l" rtl="0">
              <a:spcBef>
                <a:spcPts val="1000"/>
              </a:spcBef>
              <a:spcAft>
                <a:spcPts val="0"/>
              </a:spcAft>
              <a:buSzPts val="1600"/>
              <a:buNone/>
            </a:pPr>
            <a:endParaRPr>
              <a:latin typeface="Times New Roman"/>
              <a:ea typeface="Times New Roman"/>
              <a:cs typeface="Times New Roman"/>
              <a:sym typeface="Times New Roman"/>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xfrm>
            <a:off x="457200" y="0"/>
            <a:ext cx="7055380" cy="167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Performance Learning Center: </a:t>
            </a:r>
            <a:r>
              <a:rPr lang="en-US" sz="2800">
                <a:latin typeface="Times New Roman"/>
                <a:ea typeface="Times New Roman"/>
                <a:cs typeface="Times New Roman"/>
                <a:sym typeface="Times New Roman"/>
              </a:rPr>
              <a:t>Academic Dishonesty</a:t>
            </a:r>
            <a:endParaRPr sz="2800">
              <a:latin typeface="Times New Roman"/>
              <a:ea typeface="Times New Roman"/>
              <a:cs typeface="Times New Roman"/>
              <a:sym typeface="Times New Roman"/>
            </a:endParaRPr>
          </a:p>
        </p:txBody>
      </p:sp>
      <p:sp>
        <p:nvSpPr>
          <p:cNvPr id="266" name="Google Shape;266;p16"/>
          <p:cNvSpPr txBox="1">
            <a:spLocks noGrp="1"/>
          </p:cNvSpPr>
          <p:nvPr>
            <p:ph type="body" idx="1"/>
          </p:nvPr>
        </p:nvSpPr>
        <p:spPr>
          <a:xfrm>
            <a:off x="209550" y="1524000"/>
            <a:ext cx="8915400" cy="4572000"/>
          </a:xfrm>
          <a:prstGeom prst="rect">
            <a:avLst/>
          </a:prstGeom>
          <a:noFill/>
          <a:ln>
            <a:noFill/>
          </a:ln>
        </p:spPr>
        <p:txBody>
          <a:bodyPr spcFirstLastPara="1" wrap="square" lIns="91425" tIns="45700" rIns="91425" bIns="45700" anchor="t" anchorCtr="0">
            <a:normAutofit/>
          </a:bodyPr>
          <a:lstStyle/>
          <a:p>
            <a:pPr marL="742950" lvl="1" indent="-184150" algn="l" rtl="0">
              <a:spcBef>
                <a:spcPts val="0"/>
              </a:spcBef>
              <a:spcAft>
                <a:spcPts val="0"/>
              </a:spcAft>
              <a:buSzPts val="1600"/>
              <a:buNone/>
            </a:pPr>
            <a:endParaRPr sz="2000" b="1">
              <a:latin typeface="Times New Roman"/>
              <a:ea typeface="Times New Roman"/>
              <a:cs typeface="Times New Roman"/>
              <a:sym typeface="Times New Roman"/>
            </a:endParaRPr>
          </a:p>
          <a:p>
            <a:pPr marL="1143000" lvl="2" indent="-228600" algn="l" rtl="0">
              <a:spcBef>
                <a:spcPts val="1000"/>
              </a:spcBef>
              <a:spcAft>
                <a:spcPts val="0"/>
              </a:spcAft>
              <a:buSzPts val="1600"/>
              <a:buChar char="►"/>
            </a:pPr>
            <a:r>
              <a:rPr lang="en-US" sz="2000" b="1">
                <a:latin typeface="Times New Roman"/>
                <a:ea typeface="Times New Roman"/>
                <a:cs typeface="Times New Roman"/>
                <a:sym typeface="Times New Roman"/>
              </a:rPr>
              <a:t>Copy another classm</a:t>
            </a:r>
            <a:r>
              <a:rPr lang="en-US" sz="2400" b="1">
                <a:latin typeface="Times New Roman"/>
                <a:ea typeface="Times New Roman"/>
                <a:cs typeface="Times New Roman"/>
                <a:sym typeface="Times New Roman"/>
              </a:rPr>
              <a:t>ates packets</a:t>
            </a:r>
            <a:endParaRPr sz="2000"/>
          </a:p>
          <a:p>
            <a:pPr marL="1143000" lvl="2" indent="-254000" algn="l" rtl="0">
              <a:spcBef>
                <a:spcPts val="1000"/>
              </a:spcBef>
              <a:spcAft>
                <a:spcPts val="0"/>
              </a:spcAft>
              <a:buSzPts val="2000"/>
              <a:buChar char="►"/>
            </a:pPr>
            <a:r>
              <a:rPr lang="en-US" sz="2400" b="1">
                <a:latin typeface="Times New Roman"/>
                <a:ea typeface="Times New Roman"/>
                <a:cs typeface="Times New Roman"/>
                <a:sym typeface="Times New Roman"/>
              </a:rPr>
              <a:t>Copying answers </a:t>
            </a:r>
            <a:endParaRPr sz="2000"/>
          </a:p>
          <a:p>
            <a:pPr marL="1143000" lvl="2" indent="-254000" algn="l" rtl="0">
              <a:spcBef>
                <a:spcPts val="1000"/>
              </a:spcBef>
              <a:spcAft>
                <a:spcPts val="0"/>
              </a:spcAft>
              <a:buSzPts val="2000"/>
              <a:buChar char="►"/>
            </a:pPr>
            <a:r>
              <a:rPr lang="en-US" sz="2400" b="1">
                <a:latin typeface="Times New Roman"/>
                <a:ea typeface="Times New Roman"/>
                <a:cs typeface="Times New Roman"/>
                <a:sym typeface="Times New Roman"/>
              </a:rPr>
              <a:t>Use of unauthorized websites and searches</a:t>
            </a:r>
            <a:endParaRPr sz="2000"/>
          </a:p>
          <a:p>
            <a:pPr marL="1143000" lvl="2" indent="-254000" algn="l" rtl="0">
              <a:spcBef>
                <a:spcPts val="1000"/>
              </a:spcBef>
              <a:spcAft>
                <a:spcPts val="0"/>
              </a:spcAft>
              <a:buSzPts val="2000"/>
              <a:buChar char="►"/>
            </a:pPr>
            <a:r>
              <a:rPr lang="en-US" sz="2400" b="1">
                <a:latin typeface="Times New Roman"/>
                <a:ea typeface="Times New Roman"/>
                <a:cs typeface="Times New Roman"/>
                <a:sym typeface="Times New Roman"/>
              </a:rPr>
              <a:t>Use of the Dark web</a:t>
            </a:r>
            <a:endParaRPr sz="2000"/>
          </a:p>
          <a:p>
            <a:pPr marL="1143000" lvl="2" indent="-127000" algn="l" rtl="0">
              <a:spcBef>
                <a:spcPts val="1000"/>
              </a:spcBef>
              <a:spcAft>
                <a:spcPts val="0"/>
              </a:spcAft>
              <a:buSzPts val="1600"/>
              <a:buNone/>
            </a:pPr>
            <a:endParaRPr sz="2400" b="1">
              <a:latin typeface="Times New Roman"/>
              <a:ea typeface="Times New Roman"/>
              <a:cs typeface="Times New Roman"/>
              <a:sym typeface="Times New Roman"/>
            </a:endParaRPr>
          </a:p>
          <a:p>
            <a:pPr marL="342900" lvl="0" indent="-368300" algn="l" rtl="0">
              <a:spcBef>
                <a:spcPts val="1000"/>
              </a:spcBef>
              <a:spcAft>
                <a:spcPts val="0"/>
              </a:spcAft>
              <a:buSzPts val="2000"/>
              <a:buChar char="►"/>
            </a:pPr>
            <a:r>
              <a:rPr lang="en-US" sz="2400" b="1">
                <a:latin typeface="Times New Roman"/>
                <a:ea typeface="Times New Roman"/>
                <a:cs typeface="Times New Roman"/>
                <a:sym typeface="Times New Roman"/>
              </a:rPr>
              <a:t>Academic Dishonesty could result in referral back to the base high school</a:t>
            </a:r>
            <a:endParaRPr sz="2400"/>
          </a:p>
          <a:p>
            <a:pPr marL="0" lvl="0" indent="0" algn="l" rtl="0">
              <a:spcBef>
                <a:spcPts val="1000"/>
              </a:spcBef>
              <a:spcAft>
                <a:spcPts val="0"/>
              </a:spcAft>
              <a:buSzPts val="1600"/>
              <a:buNone/>
            </a:pPr>
            <a:endParaRPr sz="2400" b="1" u="sng">
              <a:latin typeface="Times New Roman"/>
              <a:ea typeface="Times New Roman"/>
              <a:cs typeface="Times New Roman"/>
              <a:sym typeface="Times New Roman"/>
            </a:endParaRPr>
          </a:p>
          <a:p>
            <a:pPr marL="1143000" lvl="2" indent="-127000" algn="l" rtl="0">
              <a:spcBef>
                <a:spcPts val="1000"/>
              </a:spcBef>
              <a:spcAft>
                <a:spcPts val="0"/>
              </a:spcAft>
              <a:buSzPts val="1600"/>
              <a:buNone/>
            </a:pPr>
            <a:endParaRPr sz="2400" b="1" u="sng">
              <a:latin typeface="Times New Roman"/>
              <a:ea typeface="Times New Roman"/>
              <a:cs typeface="Times New Roman"/>
              <a:sym typeface="Times New Roman"/>
            </a:endParaRPr>
          </a:p>
          <a:p>
            <a:pPr marL="742950" lvl="1" indent="-123190" algn="l" rtl="0">
              <a:spcBef>
                <a:spcPts val="1000"/>
              </a:spcBef>
              <a:spcAft>
                <a:spcPts val="0"/>
              </a:spcAft>
              <a:buSzPts val="2560"/>
              <a:buNone/>
            </a:pPr>
            <a:endParaRPr sz="3200" b="1" u="sng">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457200" y="0"/>
            <a:ext cx="7055380" cy="167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Performance Learning Center: </a:t>
            </a:r>
            <a:r>
              <a:rPr lang="en-US" sz="2800">
                <a:solidFill>
                  <a:srgbClr val="FF0000"/>
                </a:solidFill>
                <a:latin typeface="Times New Roman"/>
                <a:ea typeface="Times New Roman"/>
                <a:cs typeface="Times New Roman"/>
                <a:sym typeface="Times New Roman"/>
              </a:rPr>
              <a:t>Dress Code</a:t>
            </a:r>
            <a:endParaRPr sz="2800">
              <a:solidFill>
                <a:srgbClr val="FF0000"/>
              </a:solidFill>
              <a:latin typeface="Times New Roman"/>
              <a:ea typeface="Times New Roman"/>
              <a:cs typeface="Times New Roman"/>
              <a:sym typeface="Times New Roman"/>
            </a:endParaRPr>
          </a:p>
        </p:txBody>
      </p:sp>
      <p:sp>
        <p:nvSpPr>
          <p:cNvPr id="272" name="Google Shape;272;p17"/>
          <p:cNvSpPr txBox="1">
            <a:spLocks noGrp="1"/>
          </p:cNvSpPr>
          <p:nvPr>
            <p:ph type="body" idx="1"/>
          </p:nvPr>
        </p:nvSpPr>
        <p:spPr>
          <a:xfrm>
            <a:off x="76200" y="1032925"/>
            <a:ext cx="8458200" cy="5825100"/>
          </a:xfrm>
          <a:prstGeom prst="rect">
            <a:avLst/>
          </a:prstGeom>
          <a:noFill/>
          <a:ln>
            <a:noFill/>
          </a:ln>
        </p:spPr>
        <p:txBody>
          <a:bodyPr spcFirstLastPara="1" wrap="square" lIns="91425" tIns="45700" rIns="91425" bIns="45700" anchor="t" anchorCtr="0">
            <a:normAutofit/>
          </a:bodyPr>
          <a:lstStyle/>
          <a:p>
            <a:pPr marL="342900" lvl="0" indent="-361950" algn="l" rtl="0">
              <a:lnSpc>
                <a:spcPct val="80000"/>
              </a:lnSpc>
              <a:spcBef>
                <a:spcPts val="0"/>
              </a:spcBef>
              <a:spcAft>
                <a:spcPts val="0"/>
              </a:spcAft>
              <a:buSzPts val="1300"/>
              <a:buChar char="►"/>
            </a:pPr>
            <a:r>
              <a:rPr lang="en-US" sz="1550" b="1">
                <a:solidFill>
                  <a:srgbClr val="FF0000"/>
                </a:solidFill>
              </a:rPr>
              <a:t>APPROVED FOR SCHOOL WEAR:</a:t>
            </a:r>
            <a:endParaRPr sz="2300"/>
          </a:p>
          <a:p>
            <a:pPr marL="342900" lvl="0" indent="-361950" algn="l" rtl="0">
              <a:lnSpc>
                <a:spcPct val="80000"/>
              </a:lnSpc>
              <a:spcBef>
                <a:spcPts val="1000"/>
              </a:spcBef>
              <a:spcAft>
                <a:spcPts val="0"/>
              </a:spcAft>
              <a:buSzPts val="1450"/>
              <a:buChar char="►"/>
            </a:pPr>
            <a:r>
              <a:rPr lang="en-US" sz="1737"/>
              <a:t>Pants that are size appropriate worn at the waist</a:t>
            </a:r>
            <a:endParaRPr sz="2300"/>
          </a:p>
          <a:p>
            <a:pPr marL="342900" lvl="0" indent="-361950" algn="l" rtl="0">
              <a:lnSpc>
                <a:spcPct val="80000"/>
              </a:lnSpc>
              <a:spcBef>
                <a:spcPts val="1000"/>
              </a:spcBef>
              <a:spcAft>
                <a:spcPts val="0"/>
              </a:spcAft>
              <a:buSzPts val="1450"/>
              <a:buChar char="►"/>
            </a:pPr>
            <a:r>
              <a:rPr lang="en-US" sz="1737"/>
              <a:t>Shorts that are size appropriate and worn at the waist </a:t>
            </a:r>
            <a:endParaRPr sz="2300"/>
          </a:p>
          <a:p>
            <a:pPr marL="342900" lvl="0" indent="-361950" algn="l" rtl="0">
              <a:lnSpc>
                <a:spcPct val="80000"/>
              </a:lnSpc>
              <a:spcBef>
                <a:spcPts val="1000"/>
              </a:spcBef>
              <a:spcAft>
                <a:spcPts val="0"/>
              </a:spcAft>
              <a:buSzPts val="1450"/>
              <a:buChar char="►"/>
            </a:pPr>
            <a:r>
              <a:rPr lang="en-US" sz="1737"/>
              <a:t>Skirts must be size and length appropriate and worn at waistline.</a:t>
            </a:r>
            <a:endParaRPr sz="2300"/>
          </a:p>
          <a:p>
            <a:pPr marL="342900" lvl="0" indent="-361950" algn="l" rtl="0">
              <a:lnSpc>
                <a:spcPct val="80000"/>
              </a:lnSpc>
              <a:spcBef>
                <a:spcPts val="1000"/>
              </a:spcBef>
              <a:spcAft>
                <a:spcPts val="0"/>
              </a:spcAft>
              <a:buSzPts val="1450"/>
              <a:buChar char="►"/>
            </a:pPr>
            <a:r>
              <a:rPr lang="en-US" sz="1737"/>
              <a:t>Dresses that are the appropriate length</a:t>
            </a:r>
            <a:endParaRPr sz="2300"/>
          </a:p>
          <a:p>
            <a:pPr marL="342900" lvl="0" indent="-361950" algn="l" rtl="0">
              <a:lnSpc>
                <a:spcPct val="80000"/>
              </a:lnSpc>
              <a:spcBef>
                <a:spcPts val="1000"/>
              </a:spcBef>
              <a:spcAft>
                <a:spcPts val="0"/>
              </a:spcAft>
              <a:buSzPts val="1450"/>
              <a:buChar char="►"/>
            </a:pPr>
            <a:r>
              <a:rPr lang="en-US" sz="1737"/>
              <a:t>Long or short sleeved, dress shirt, T-shirt, polo type shirt, sweaters and sweatshirts which are size appropriate. Shirt must be below the belt line; </a:t>
            </a:r>
            <a:endParaRPr sz="2300"/>
          </a:p>
          <a:p>
            <a:pPr marL="342900" lvl="0" indent="-361950" algn="l" rtl="0">
              <a:lnSpc>
                <a:spcPct val="80000"/>
              </a:lnSpc>
              <a:spcBef>
                <a:spcPts val="1000"/>
              </a:spcBef>
              <a:spcAft>
                <a:spcPts val="0"/>
              </a:spcAft>
              <a:buSzPts val="1450"/>
              <a:buChar char="►"/>
            </a:pPr>
            <a:r>
              <a:rPr lang="en-US" sz="1737"/>
              <a:t>All students must wear appropriate shoes at all times. </a:t>
            </a:r>
            <a:endParaRPr sz="2300"/>
          </a:p>
          <a:p>
            <a:pPr marL="342900" lvl="0" indent="-361950" algn="l" rtl="0">
              <a:lnSpc>
                <a:spcPct val="80000"/>
              </a:lnSpc>
              <a:spcBef>
                <a:spcPts val="1000"/>
              </a:spcBef>
              <a:spcAft>
                <a:spcPts val="0"/>
              </a:spcAft>
              <a:buSzPts val="1450"/>
              <a:buChar char="►"/>
            </a:pPr>
            <a:r>
              <a:rPr lang="en-US" sz="1737"/>
              <a:t>Undergarments must not be seen at any time during the school day.</a:t>
            </a:r>
            <a:endParaRPr sz="2300"/>
          </a:p>
          <a:p>
            <a:pPr marL="342900" lvl="0" indent="-361950" algn="l" rtl="0">
              <a:lnSpc>
                <a:spcPct val="80000"/>
              </a:lnSpc>
              <a:spcBef>
                <a:spcPts val="1000"/>
              </a:spcBef>
              <a:spcAft>
                <a:spcPts val="0"/>
              </a:spcAft>
              <a:buSzPts val="1450"/>
              <a:buChar char="►"/>
            </a:pPr>
            <a:r>
              <a:rPr lang="en-US" sz="1737"/>
              <a:t>Accessories are permitted if acceptable</a:t>
            </a:r>
            <a:endParaRPr sz="1737"/>
          </a:p>
          <a:p>
            <a:pPr marL="342900" lvl="0" indent="-361950" algn="l" rtl="0">
              <a:lnSpc>
                <a:spcPct val="80000"/>
              </a:lnSpc>
              <a:spcBef>
                <a:spcPts val="1000"/>
              </a:spcBef>
              <a:spcAft>
                <a:spcPts val="0"/>
              </a:spcAft>
              <a:buSzPts val="1450"/>
              <a:buChar char="►"/>
            </a:pPr>
            <a:r>
              <a:rPr lang="en-US" sz="1737"/>
              <a:t>Belts are optional and, if worn, are to be proper length. </a:t>
            </a:r>
            <a:endParaRPr sz="2300"/>
          </a:p>
          <a:p>
            <a:pPr marL="342900" lvl="0" indent="-361950" algn="l" rtl="0">
              <a:lnSpc>
                <a:spcPct val="80000"/>
              </a:lnSpc>
              <a:spcBef>
                <a:spcPts val="1000"/>
              </a:spcBef>
              <a:spcAft>
                <a:spcPts val="0"/>
              </a:spcAft>
              <a:buSzPts val="1450"/>
              <a:buChar char="►"/>
            </a:pPr>
            <a:r>
              <a:rPr lang="en-US" sz="1737" b="1"/>
              <a:t>No inappropriate language, gestures, or slogans can be worn on clothing items. </a:t>
            </a:r>
            <a:endParaRPr sz="1737"/>
          </a:p>
          <a:p>
            <a:pPr marL="1143000" lvl="2" indent="-247650" algn="l" rtl="0">
              <a:lnSpc>
                <a:spcPct val="80000"/>
              </a:lnSpc>
              <a:spcBef>
                <a:spcPts val="1000"/>
              </a:spcBef>
              <a:spcAft>
                <a:spcPts val="0"/>
              </a:spcAft>
              <a:buSzPts val="1300"/>
              <a:buChar char="►"/>
            </a:pPr>
            <a:r>
              <a:rPr lang="en-US" sz="1550"/>
              <a:t>Administration reserves the right to identify inappropriate dress and give appropriate consequence.</a:t>
            </a:r>
            <a:br>
              <a:rPr lang="en-US" sz="1550"/>
            </a:br>
            <a:endParaRPr sz="1550"/>
          </a:p>
          <a:p>
            <a:pPr marL="1143000" lvl="2" indent="-165100" algn="l" rtl="0">
              <a:lnSpc>
                <a:spcPct val="80000"/>
              </a:lnSpc>
              <a:spcBef>
                <a:spcPts val="1000"/>
              </a:spcBef>
              <a:spcAft>
                <a:spcPts val="0"/>
              </a:spcAft>
              <a:buSzPts val="1000"/>
              <a:buNone/>
            </a:pPr>
            <a:endParaRPr sz="1250"/>
          </a:p>
          <a:p>
            <a:pPr marL="1143000" lvl="2" indent="-165100" algn="l" rtl="0">
              <a:lnSpc>
                <a:spcPct val="80000"/>
              </a:lnSpc>
              <a:spcBef>
                <a:spcPts val="1000"/>
              </a:spcBef>
              <a:spcAft>
                <a:spcPts val="0"/>
              </a:spcAft>
              <a:buSzPts val="1000"/>
              <a:buNone/>
            </a:pPr>
            <a:endParaRPr sz="1250" b="1" u="sng">
              <a:latin typeface="Times New Roman"/>
              <a:ea typeface="Times New Roman"/>
              <a:cs typeface="Times New Roman"/>
              <a:sym typeface="Times New Roman"/>
            </a:endParaRPr>
          </a:p>
          <a:p>
            <a:pPr marL="742950" lvl="1" indent="-184150" algn="l" rtl="0">
              <a:lnSpc>
                <a:spcPct val="80000"/>
              </a:lnSpc>
              <a:spcBef>
                <a:spcPts val="1000"/>
              </a:spcBef>
              <a:spcAft>
                <a:spcPts val="0"/>
              </a:spcAft>
              <a:buSzPts val="1600"/>
              <a:buNone/>
            </a:pPr>
            <a:endParaRPr sz="2000" b="1" u="sng">
              <a:latin typeface="Times New Roman"/>
              <a:ea typeface="Times New Roman"/>
              <a:cs typeface="Times New Roman"/>
              <a:sym typeface="Times New Roman"/>
            </a:endParaRPr>
          </a:p>
          <a:p>
            <a:pPr marL="342900" lvl="0" indent="-279400" algn="l" rtl="0">
              <a:lnSpc>
                <a:spcPct val="80000"/>
              </a:lnSpc>
              <a:spcBef>
                <a:spcPts val="1000"/>
              </a:spcBef>
              <a:spcAft>
                <a:spcPts val="0"/>
              </a:spcAft>
              <a:buSzPts val="1000"/>
              <a:buNone/>
            </a:pPr>
            <a:endParaRPr sz="1250">
              <a:latin typeface="Times New Roman"/>
              <a:ea typeface="Times New Roman"/>
              <a:cs typeface="Times New Roman"/>
              <a:sym typeface="Times New Roman"/>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457200" y="0"/>
            <a:ext cx="7055380" cy="167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Performance Learning Center: </a:t>
            </a:r>
            <a:r>
              <a:rPr lang="en-US" sz="2800">
                <a:solidFill>
                  <a:srgbClr val="FF0000"/>
                </a:solidFill>
                <a:latin typeface="Times New Roman"/>
                <a:ea typeface="Times New Roman"/>
                <a:cs typeface="Times New Roman"/>
                <a:sym typeface="Times New Roman"/>
              </a:rPr>
              <a:t>Dress Code</a:t>
            </a:r>
            <a:endParaRPr sz="2800">
              <a:solidFill>
                <a:srgbClr val="FF0000"/>
              </a:solidFill>
              <a:latin typeface="Times New Roman"/>
              <a:ea typeface="Times New Roman"/>
              <a:cs typeface="Times New Roman"/>
              <a:sym typeface="Times New Roman"/>
            </a:endParaRPr>
          </a:p>
        </p:txBody>
      </p:sp>
      <p:sp>
        <p:nvSpPr>
          <p:cNvPr id="278" name="Google Shape;278;p18"/>
          <p:cNvSpPr txBox="1">
            <a:spLocks noGrp="1"/>
          </p:cNvSpPr>
          <p:nvPr>
            <p:ph type="body" idx="1"/>
          </p:nvPr>
        </p:nvSpPr>
        <p:spPr>
          <a:xfrm>
            <a:off x="76200" y="1066800"/>
            <a:ext cx="8915400" cy="5562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300"/>
              <a:buChar char="►"/>
            </a:pPr>
            <a:r>
              <a:rPr lang="en-US" sz="1625" b="1">
                <a:solidFill>
                  <a:srgbClr val="FF0000"/>
                </a:solidFill>
              </a:rPr>
              <a:t>NOT APPROVED FOR SCHOOL WEAR:</a:t>
            </a:r>
            <a:endParaRPr sz="1625">
              <a:solidFill>
                <a:srgbClr val="FF0000"/>
              </a:solidFill>
            </a:endParaRPr>
          </a:p>
          <a:p>
            <a:pPr marL="342900" lvl="0" indent="-342900" algn="l" rtl="0">
              <a:lnSpc>
                <a:spcPct val="80000"/>
              </a:lnSpc>
              <a:spcBef>
                <a:spcPts val="1000"/>
              </a:spcBef>
              <a:spcAft>
                <a:spcPts val="0"/>
              </a:spcAft>
              <a:buSzPts val="1300"/>
              <a:buChar char="►"/>
            </a:pPr>
            <a:r>
              <a:rPr lang="en-US" sz="1625"/>
              <a:t>Pants with holes above the knee; </a:t>
            </a:r>
            <a:endParaRPr/>
          </a:p>
          <a:p>
            <a:pPr marL="342900" lvl="0" indent="-342900" algn="l" rtl="0">
              <a:lnSpc>
                <a:spcPct val="80000"/>
              </a:lnSpc>
              <a:spcBef>
                <a:spcPts val="1000"/>
              </a:spcBef>
              <a:spcAft>
                <a:spcPts val="0"/>
              </a:spcAft>
              <a:buSzPts val="1300"/>
              <a:buChar char="►"/>
            </a:pPr>
            <a:r>
              <a:rPr lang="en-US" sz="1625"/>
              <a:t>See-through clothing; </a:t>
            </a:r>
            <a:endParaRPr/>
          </a:p>
          <a:p>
            <a:pPr marL="342900" lvl="0" indent="-342900" algn="l" rtl="0">
              <a:lnSpc>
                <a:spcPct val="80000"/>
              </a:lnSpc>
              <a:spcBef>
                <a:spcPts val="1000"/>
              </a:spcBef>
              <a:spcAft>
                <a:spcPts val="0"/>
              </a:spcAft>
              <a:buSzPts val="1300"/>
              <a:buChar char="►"/>
            </a:pPr>
            <a:r>
              <a:rPr lang="en-US" sz="1625"/>
              <a:t>Sleeveless shirts, dresses, halter tops, tank tops and spaghetti straps; </a:t>
            </a:r>
            <a:endParaRPr/>
          </a:p>
          <a:p>
            <a:pPr marL="342900" lvl="0" indent="-342900" algn="l" rtl="0">
              <a:lnSpc>
                <a:spcPct val="80000"/>
              </a:lnSpc>
              <a:spcBef>
                <a:spcPts val="1000"/>
              </a:spcBef>
              <a:spcAft>
                <a:spcPts val="0"/>
              </a:spcAft>
              <a:buSzPts val="1300"/>
              <a:buChar char="►"/>
            </a:pPr>
            <a:r>
              <a:rPr lang="en-US" sz="1625"/>
              <a:t>Deep-scooped necklines; </a:t>
            </a:r>
            <a:endParaRPr/>
          </a:p>
          <a:p>
            <a:pPr marL="342900" lvl="0" indent="-342900" algn="l" rtl="0">
              <a:lnSpc>
                <a:spcPct val="80000"/>
              </a:lnSpc>
              <a:spcBef>
                <a:spcPts val="1000"/>
              </a:spcBef>
              <a:spcAft>
                <a:spcPts val="0"/>
              </a:spcAft>
              <a:buSzPts val="1300"/>
              <a:buChar char="►"/>
            </a:pPr>
            <a:r>
              <a:rPr lang="en-US" sz="1625"/>
              <a:t>Clothing that shows the bare midriff, bare back or the bare shoulders; </a:t>
            </a:r>
            <a:endParaRPr/>
          </a:p>
          <a:p>
            <a:pPr marL="342900" lvl="0" indent="-342900" algn="l" rtl="0">
              <a:lnSpc>
                <a:spcPct val="80000"/>
              </a:lnSpc>
              <a:spcBef>
                <a:spcPts val="1000"/>
              </a:spcBef>
              <a:spcAft>
                <a:spcPts val="0"/>
              </a:spcAft>
              <a:buSzPts val="1300"/>
              <a:buChar char="►"/>
            </a:pPr>
            <a:r>
              <a:rPr lang="en-US" sz="1625"/>
              <a:t>Rubber and/or metal cleats, bare feet; pajamas, bedroom shoes, or other sleepwear; </a:t>
            </a:r>
            <a:endParaRPr/>
          </a:p>
          <a:p>
            <a:pPr marL="342900" lvl="0" indent="-342900" algn="l" rtl="0">
              <a:lnSpc>
                <a:spcPct val="80000"/>
              </a:lnSpc>
              <a:spcBef>
                <a:spcPts val="1000"/>
              </a:spcBef>
              <a:spcAft>
                <a:spcPts val="0"/>
              </a:spcAft>
              <a:buSzPts val="1300"/>
              <a:buChar char="►"/>
            </a:pPr>
            <a:r>
              <a:rPr lang="en-US" sz="1625"/>
              <a:t>Articles of clothing which advertise or display the symbols of drugs, tobacco products or alcoholic beverages;</a:t>
            </a:r>
            <a:endParaRPr/>
          </a:p>
          <a:p>
            <a:pPr marL="342900" lvl="0" indent="-342900" algn="l" rtl="0">
              <a:lnSpc>
                <a:spcPct val="80000"/>
              </a:lnSpc>
              <a:spcBef>
                <a:spcPts val="1000"/>
              </a:spcBef>
              <a:spcAft>
                <a:spcPts val="0"/>
              </a:spcAft>
              <a:buSzPts val="1300"/>
              <a:buChar char="►"/>
            </a:pPr>
            <a:r>
              <a:rPr lang="en-US" sz="1625"/>
              <a:t>Clothing which displays or implies profane, vulgar, obscene or racially offensive language, symbols or sexual innuendo; </a:t>
            </a:r>
            <a:endParaRPr/>
          </a:p>
          <a:p>
            <a:pPr marL="342900" lvl="0" indent="-342900" algn="l" rtl="0">
              <a:lnSpc>
                <a:spcPct val="80000"/>
              </a:lnSpc>
              <a:spcBef>
                <a:spcPts val="1000"/>
              </a:spcBef>
              <a:spcAft>
                <a:spcPts val="0"/>
              </a:spcAft>
              <a:buSzPts val="1300"/>
              <a:buChar char="►"/>
            </a:pPr>
            <a:r>
              <a:rPr lang="en-US" sz="1625"/>
              <a:t>Emblems, insignias, writing, graphics, pictures, badges, tattoos or other symbols where the effect thereof is to unreasonably attract the attention or cause disruption of a class or disruption </a:t>
            </a:r>
            <a:endParaRPr/>
          </a:p>
          <a:p>
            <a:pPr marL="342900" lvl="0" indent="-342900" algn="l" rtl="0">
              <a:lnSpc>
                <a:spcPct val="80000"/>
              </a:lnSpc>
              <a:spcBef>
                <a:spcPts val="1000"/>
              </a:spcBef>
              <a:spcAft>
                <a:spcPts val="0"/>
              </a:spcAft>
              <a:buSzPts val="1300"/>
              <a:buChar char="►"/>
            </a:pPr>
            <a:r>
              <a:rPr lang="en-US" sz="1625"/>
              <a:t>Belts are optional and, if worn, are to be proper length. </a:t>
            </a:r>
            <a:endParaRPr sz="1625"/>
          </a:p>
          <a:p>
            <a:pPr marL="1143000" lvl="2" indent="-228600" algn="l" rtl="0">
              <a:lnSpc>
                <a:spcPct val="80000"/>
              </a:lnSpc>
              <a:spcBef>
                <a:spcPts val="1000"/>
              </a:spcBef>
              <a:spcAft>
                <a:spcPts val="0"/>
              </a:spcAft>
              <a:buSzPts val="1300"/>
              <a:buChar char="►"/>
            </a:pPr>
            <a:r>
              <a:rPr lang="en-US" sz="1625"/>
              <a:t>Any students that wears appropriate clothes will be asked to call home for additional clothes. </a:t>
            </a:r>
            <a:br>
              <a:rPr lang="en-US" sz="1625"/>
            </a:br>
            <a:endParaRPr sz="1625"/>
          </a:p>
          <a:p>
            <a:pPr marL="1143000" lvl="2" indent="-146050" algn="l" rtl="0">
              <a:lnSpc>
                <a:spcPct val="80000"/>
              </a:lnSpc>
              <a:spcBef>
                <a:spcPts val="1000"/>
              </a:spcBef>
              <a:spcAft>
                <a:spcPts val="0"/>
              </a:spcAft>
              <a:buSzPts val="1300"/>
              <a:buNone/>
            </a:pPr>
            <a:endParaRPr sz="1625" b="1" u="sng">
              <a:latin typeface="Times New Roman"/>
              <a:ea typeface="Times New Roman"/>
              <a:cs typeface="Times New Roman"/>
              <a:sym typeface="Times New Roman"/>
            </a:endParaRPr>
          </a:p>
          <a:p>
            <a:pPr marL="742950" lvl="1" indent="-184150" algn="l" rtl="0">
              <a:lnSpc>
                <a:spcPct val="80000"/>
              </a:lnSpc>
              <a:spcBef>
                <a:spcPts val="1000"/>
              </a:spcBef>
              <a:spcAft>
                <a:spcPts val="0"/>
              </a:spcAft>
              <a:buSzPts val="1600"/>
              <a:buNone/>
            </a:pPr>
            <a:endParaRPr sz="2000" b="1" u="sng">
              <a:latin typeface="Times New Roman"/>
              <a:ea typeface="Times New Roman"/>
              <a:cs typeface="Times New Roman"/>
              <a:sym typeface="Times New Roman"/>
            </a:endParaRPr>
          </a:p>
          <a:p>
            <a:pPr marL="342900" lvl="0" indent="-279400" algn="l" rtl="0">
              <a:lnSpc>
                <a:spcPct val="80000"/>
              </a:lnSpc>
              <a:spcBef>
                <a:spcPts val="1000"/>
              </a:spcBef>
              <a:spcAft>
                <a:spcPts val="0"/>
              </a:spcAft>
              <a:buSzPts val="1000"/>
              <a:buNone/>
            </a:pPr>
            <a:endParaRPr sz="1250">
              <a:latin typeface="Times New Roman"/>
              <a:ea typeface="Times New Roman"/>
              <a:cs typeface="Times New Roman"/>
              <a:sym typeface="Times New Roman"/>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457200" y="0"/>
            <a:ext cx="7055380" cy="167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Performance Learning Center: </a:t>
            </a:r>
            <a:r>
              <a:rPr lang="en-US" sz="2800">
                <a:solidFill>
                  <a:srgbClr val="FF0000"/>
                </a:solidFill>
                <a:latin typeface="Times New Roman"/>
                <a:ea typeface="Times New Roman"/>
                <a:cs typeface="Times New Roman"/>
                <a:sym typeface="Times New Roman"/>
              </a:rPr>
              <a:t>Dress Code</a:t>
            </a:r>
            <a:endParaRPr sz="2800">
              <a:solidFill>
                <a:srgbClr val="FF0000"/>
              </a:solidFill>
              <a:latin typeface="Times New Roman"/>
              <a:ea typeface="Times New Roman"/>
              <a:cs typeface="Times New Roman"/>
              <a:sym typeface="Times New Roman"/>
            </a:endParaRPr>
          </a:p>
        </p:txBody>
      </p:sp>
      <p:sp>
        <p:nvSpPr>
          <p:cNvPr id="284" name="Google Shape;284;p19"/>
          <p:cNvSpPr txBox="1">
            <a:spLocks noGrp="1"/>
          </p:cNvSpPr>
          <p:nvPr>
            <p:ph type="body" idx="1"/>
          </p:nvPr>
        </p:nvSpPr>
        <p:spPr>
          <a:xfrm>
            <a:off x="76200" y="1066800"/>
            <a:ext cx="8915400" cy="5562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768"/>
              <a:buChar char="►"/>
            </a:pPr>
            <a:r>
              <a:rPr lang="en-US" sz="2210" b="1">
                <a:solidFill>
                  <a:srgbClr val="FF0000"/>
                </a:solidFill>
              </a:rPr>
              <a:t>NOT APPROVED FOR SCHOOL WEAR:</a:t>
            </a:r>
            <a:endParaRPr sz="2210">
              <a:solidFill>
                <a:srgbClr val="FF0000"/>
              </a:solidFill>
            </a:endParaRPr>
          </a:p>
          <a:p>
            <a:pPr marL="342900" lvl="0" indent="-342900" algn="l" rtl="0">
              <a:lnSpc>
                <a:spcPct val="80000"/>
              </a:lnSpc>
              <a:spcBef>
                <a:spcPts val="1000"/>
              </a:spcBef>
              <a:spcAft>
                <a:spcPts val="0"/>
              </a:spcAft>
              <a:buSzPts val="1360"/>
              <a:buChar char="►"/>
            </a:pPr>
            <a:r>
              <a:rPr lang="en-US" sz="1700"/>
              <a:t>Hats, sunglasses and caps, visors, skull caps, do rags, headbands and bandanas etc. (All hats and caps shall be properly stored during the school day). </a:t>
            </a:r>
            <a:endParaRPr/>
          </a:p>
          <a:p>
            <a:pPr marL="342900" lvl="0" indent="-342900" algn="l" rtl="0">
              <a:lnSpc>
                <a:spcPct val="80000"/>
              </a:lnSpc>
              <a:spcBef>
                <a:spcPts val="1000"/>
              </a:spcBef>
              <a:spcAft>
                <a:spcPts val="0"/>
              </a:spcAft>
              <a:buSzPts val="1360"/>
              <a:buChar char="►"/>
            </a:pPr>
            <a:r>
              <a:rPr lang="en-US" sz="1700"/>
              <a:t>Hoods of any type must not be pulled up on head. </a:t>
            </a:r>
            <a:endParaRPr/>
          </a:p>
          <a:p>
            <a:pPr marL="342900" lvl="0" indent="-342900" algn="l" rtl="0">
              <a:lnSpc>
                <a:spcPct val="80000"/>
              </a:lnSpc>
              <a:spcBef>
                <a:spcPts val="1000"/>
              </a:spcBef>
              <a:spcAft>
                <a:spcPts val="0"/>
              </a:spcAft>
              <a:buSzPts val="1360"/>
              <a:buChar char="►"/>
            </a:pPr>
            <a:r>
              <a:rPr lang="en-US" sz="1700"/>
              <a:t>Chains hanging from wallets or clothing; dog collars or electronic belt buckles. </a:t>
            </a:r>
            <a:endParaRPr/>
          </a:p>
          <a:p>
            <a:pPr marL="342900" lvl="0" indent="-342900" algn="l" rtl="0">
              <a:lnSpc>
                <a:spcPct val="80000"/>
              </a:lnSpc>
              <a:spcBef>
                <a:spcPts val="1000"/>
              </a:spcBef>
              <a:spcAft>
                <a:spcPts val="0"/>
              </a:spcAft>
              <a:buSzPts val="1360"/>
              <a:buChar char="►"/>
            </a:pPr>
            <a:r>
              <a:rPr lang="en-US" sz="1700"/>
              <a:t>Display or wearing of any gang articles, paraphernalia or clothing that can be construed as being gang related (e.g., bandanas, sweat bands, head rags, T-shirts, jerseys, jackets, etc.); </a:t>
            </a:r>
            <a:endParaRPr/>
          </a:p>
          <a:p>
            <a:pPr marL="342900" lvl="0" indent="-342900" algn="l" rtl="0">
              <a:lnSpc>
                <a:spcPct val="80000"/>
              </a:lnSpc>
              <a:spcBef>
                <a:spcPts val="1000"/>
              </a:spcBef>
              <a:spcAft>
                <a:spcPts val="0"/>
              </a:spcAft>
              <a:buSzPts val="1360"/>
              <a:buChar char="►"/>
            </a:pPr>
            <a:r>
              <a:rPr lang="en-US" sz="1700"/>
              <a:t>Jewelry that is offensive</a:t>
            </a:r>
            <a:endParaRPr/>
          </a:p>
          <a:p>
            <a:pPr marL="342900" lvl="0" indent="-342900" algn="l" rtl="0">
              <a:lnSpc>
                <a:spcPct val="80000"/>
              </a:lnSpc>
              <a:spcBef>
                <a:spcPts val="1000"/>
              </a:spcBef>
              <a:spcAft>
                <a:spcPts val="0"/>
              </a:spcAft>
              <a:buSzPts val="1360"/>
              <a:buChar char="►"/>
            </a:pPr>
            <a:r>
              <a:rPr lang="en-US" sz="1700"/>
              <a:t>Clothing worn in a manner inconsistent with the intended design (ex.: exposure of clothing designed and sold as undergarments, rolled up pants legs, bandanas used as belts, etc.). </a:t>
            </a:r>
            <a:endParaRPr/>
          </a:p>
          <a:p>
            <a:pPr marL="342900" lvl="0" indent="-342900" algn="l" rtl="0">
              <a:lnSpc>
                <a:spcPct val="80000"/>
              </a:lnSpc>
              <a:spcBef>
                <a:spcPts val="1000"/>
              </a:spcBef>
              <a:spcAft>
                <a:spcPts val="0"/>
              </a:spcAft>
              <a:buSzPts val="1360"/>
              <a:buChar char="►"/>
            </a:pPr>
            <a:r>
              <a:rPr lang="en-US" sz="1700"/>
              <a:t>Shoes with any type of wheels or other rolling apparatus. </a:t>
            </a:r>
            <a:endParaRPr/>
          </a:p>
          <a:p>
            <a:pPr marL="342900" lvl="0" indent="-342900" algn="l" rtl="0">
              <a:lnSpc>
                <a:spcPct val="80000"/>
              </a:lnSpc>
              <a:spcBef>
                <a:spcPts val="1000"/>
              </a:spcBef>
              <a:spcAft>
                <a:spcPts val="0"/>
              </a:spcAft>
              <a:buSzPts val="1768"/>
              <a:buChar char="►"/>
            </a:pPr>
            <a:r>
              <a:rPr lang="en-US" sz="2210"/>
              <a:t>. </a:t>
            </a:r>
            <a:endParaRPr/>
          </a:p>
          <a:p>
            <a:pPr marL="1143000" lvl="2" indent="-228600" algn="l" rtl="0">
              <a:lnSpc>
                <a:spcPct val="80000"/>
              </a:lnSpc>
              <a:spcBef>
                <a:spcPts val="1000"/>
              </a:spcBef>
              <a:spcAft>
                <a:spcPts val="0"/>
              </a:spcAft>
              <a:buSzPts val="1768"/>
              <a:buChar char="►"/>
            </a:pPr>
            <a:r>
              <a:rPr lang="en-US" sz="2210"/>
              <a:t>Any students that wears appropriate clothes will be asked to call home for additional clothes. </a:t>
            </a:r>
            <a:br>
              <a:rPr lang="en-US" sz="2210"/>
            </a:br>
            <a:endParaRPr sz="2210"/>
          </a:p>
          <a:p>
            <a:pPr marL="1143000" lvl="2" indent="-116332" algn="l" rtl="0">
              <a:lnSpc>
                <a:spcPct val="80000"/>
              </a:lnSpc>
              <a:spcBef>
                <a:spcPts val="1000"/>
              </a:spcBef>
              <a:spcAft>
                <a:spcPts val="0"/>
              </a:spcAft>
              <a:buSzPts val="1768"/>
              <a:buNone/>
            </a:pPr>
            <a:endParaRPr sz="2210" b="1" u="sng">
              <a:latin typeface="Times New Roman"/>
              <a:ea typeface="Times New Roman"/>
              <a:cs typeface="Times New Roman"/>
              <a:sym typeface="Times New Roman"/>
            </a:endParaRPr>
          </a:p>
          <a:p>
            <a:pPr marL="742950" lvl="1" indent="-147573" algn="l" rtl="0">
              <a:lnSpc>
                <a:spcPct val="80000"/>
              </a:lnSpc>
              <a:spcBef>
                <a:spcPts val="1000"/>
              </a:spcBef>
              <a:spcAft>
                <a:spcPts val="0"/>
              </a:spcAft>
              <a:buSzPts val="2176"/>
              <a:buNone/>
            </a:pPr>
            <a:endParaRPr sz="2720" b="1" u="sng">
              <a:latin typeface="Times New Roman"/>
              <a:ea typeface="Times New Roman"/>
              <a:cs typeface="Times New Roman"/>
              <a:sym typeface="Times New Roman"/>
            </a:endParaRPr>
          </a:p>
          <a:p>
            <a:pPr marL="342900" lvl="0" indent="-256540" algn="l" rtl="0">
              <a:lnSpc>
                <a:spcPct val="80000"/>
              </a:lnSpc>
              <a:spcBef>
                <a:spcPts val="1000"/>
              </a:spcBef>
              <a:spcAft>
                <a:spcPts val="0"/>
              </a:spcAft>
              <a:buSzPts val="1360"/>
              <a:buNone/>
            </a:pPr>
            <a:endParaRPr sz="1700">
              <a:latin typeface="Times New Roman"/>
              <a:ea typeface="Times New Roman"/>
              <a:cs typeface="Times New Roman"/>
              <a:sym typeface="Times New Roman"/>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DCSS Mission and Vision</a:t>
            </a:r>
            <a:endParaRPr/>
          </a:p>
        </p:txBody>
      </p:sp>
      <p:pic>
        <p:nvPicPr>
          <p:cNvPr id="161" name="Google Shape;161;p2"/>
          <p:cNvPicPr preferRelativeResize="0">
            <a:picLocks noGrp="1"/>
          </p:cNvPicPr>
          <p:nvPr>
            <p:ph type="body" idx="1"/>
          </p:nvPr>
        </p:nvPicPr>
        <p:blipFill rotWithShape="1">
          <a:blip r:embed="rId3">
            <a:alphaModFix/>
          </a:blip>
          <a:srcRect/>
          <a:stretch/>
        </p:blipFill>
        <p:spPr>
          <a:xfrm>
            <a:off x="2895600" y="4724400"/>
            <a:ext cx="3124200" cy="1676400"/>
          </a:xfrm>
          <a:prstGeom prst="rect">
            <a:avLst/>
          </a:prstGeom>
          <a:noFill/>
          <a:ln>
            <a:noFill/>
          </a:ln>
        </p:spPr>
      </p:pic>
      <p:sp>
        <p:nvSpPr>
          <p:cNvPr id="162" name="Google Shape;162;p2"/>
          <p:cNvSpPr txBox="1"/>
          <p:nvPr/>
        </p:nvSpPr>
        <p:spPr>
          <a:xfrm>
            <a:off x="304800" y="1853248"/>
            <a:ext cx="858309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Century Gothic"/>
                <a:ea typeface="Century Gothic"/>
                <a:cs typeface="Century Gothic"/>
                <a:sym typeface="Century Gothic"/>
              </a:rPr>
              <a:t>The </a:t>
            </a:r>
            <a:r>
              <a:rPr lang="en-US" sz="2400" b="1" i="0" u="none" strike="noStrike" cap="none">
                <a:solidFill>
                  <a:schemeClr val="lt1"/>
                </a:solidFill>
                <a:latin typeface="Century Gothic"/>
                <a:ea typeface="Century Gothic"/>
                <a:cs typeface="Century Gothic"/>
                <a:sym typeface="Century Gothic"/>
              </a:rPr>
              <a:t>MISSION </a:t>
            </a:r>
            <a:r>
              <a:rPr lang="en-US" sz="2400" b="1" i="0" u="none" strike="noStrike" cap="none">
                <a:solidFill>
                  <a:schemeClr val="dk1"/>
                </a:solidFill>
                <a:latin typeface="Century Gothic"/>
                <a:ea typeface="Century Gothic"/>
                <a:cs typeface="Century Gothic"/>
                <a:sym typeface="Century Gothic"/>
              </a:rPr>
              <a:t> of the Douglas County  School System is to provide a quality education for all students in a safe, supportive environment.</a:t>
            </a:r>
            <a:endParaRPr/>
          </a:p>
          <a:p>
            <a:pPr marL="0" marR="0" lvl="0" indent="0" algn="l" rtl="0">
              <a:spcBef>
                <a:spcPts val="0"/>
              </a:spcBef>
              <a:spcAft>
                <a:spcPts val="0"/>
              </a:spcAft>
              <a:buNone/>
            </a:pPr>
            <a:endParaRPr sz="2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b="1">
                <a:solidFill>
                  <a:schemeClr val="dk1"/>
                </a:solidFill>
                <a:latin typeface="Century Gothic"/>
                <a:ea typeface="Century Gothic"/>
                <a:cs typeface="Century Gothic"/>
                <a:sym typeface="Century Gothic"/>
              </a:rPr>
              <a:t>Our </a:t>
            </a:r>
            <a:r>
              <a:rPr lang="en-US" sz="2400" b="1">
                <a:solidFill>
                  <a:schemeClr val="lt1"/>
                </a:solidFill>
                <a:latin typeface="Century Gothic"/>
                <a:ea typeface="Century Gothic"/>
                <a:cs typeface="Century Gothic"/>
                <a:sym typeface="Century Gothic"/>
              </a:rPr>
              <a:t>VISION </a:t>
            </a:r>
            <a:r>
              <a:rPr lang="en-US" sz="2400" b="1">
                <a:solidFill>
                  <a:schemeClr val="dk1"/>
                </a:solidFill>
                <a:latin typeface="Century Gothic"/>
                <a:ea typeface="Century Gothic"/>
                <a:cs typeface="Century Gothic"/>
                <a:sym typeface="Century Gothic"/>
              </a:rPr>
              <a:t>is to build a community of lifelong learners that become responsible individuals, independent thinkers, and productive citizens. </a:t>
            </a:r>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 </a:t>
            </a:r>
            <a:endParaRPr sz="1800" b="1">
              <a:solidFill>
                <a:schemeClr val="dk1"/>
              </a:solidFill>
              <a:latin typeface="Century Gothic"/>
              <a:ea typeface="Century Gothic"/>
              <a:cs typeface="Century Gothic"/>
              <a:sym typeface="Century Gothic"/>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latin typeface="Times New Roman"/>
                <a:ea typeface="Times New Roman"/>
                <a:cs typeface="Times New Roman"/>
                <a:sym typeface="Times New Roman"/>
              </a:rPr>
              <a:t>Bus transportation from your base high school is available to all students. This will ensure that you arrive to school on time. </a:t>
            </a:r>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Parking fee = $25 must be purchased here at PLC</a:t>
            </a:r>
            <a:endParaRPr/>
          </a:p>
          <a:p>
            <a:pPr marL="342900" lvl="0" indent="-241300" algn="l" rtl="0">
              <a:spcBef>
                <a:spcPts val="1000"/>
              </a:spcBef>
              <a:spcAft>
                <a:spcPts val="0"/>
              </a:spcAft>
              <a:buSzPts val="1600"/>
              <a:buNone/>
            </a:pPr>
            <a:endParaRPr>
              <a:latin typeface="Times New Roman"/>
              <a:ea typeface="Times New Roman"/>
              <a:cs typeface="Times New Roman"/>
              <a:sym typeface="Times New Roman"/>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 Do not purchase a parking pass at the base high school</a:t>
            </a:r>
            <a:endParaRPr/>
          </a:p>
          <a:p>
            <a:pPr marL="0" lvl="0" indent="0" algn="l" rtl="0">
              <a:spcBef>
                <a:spcPts val="1000"/>
              </a:spcBef>
              <a:spcAft>
                <a:spcPts val="0"/>
              </a:spcAft>
              <a:buSzPts val="1600"/>
              <a:buNone/>
            </a:pPr>
            <a:endParaRPr/>
          </a:p>
          <a:p>
            <a:pPr marL="342900" lvl="0" indent="-241300" algn="l" rtl="0">
              <a:spcBef>
                <a:spcPts val="1000"/>
              </a:spcBef>
              <a:spcAft>
                <a:spcPts val="0"/>
              </a:spcAft>
              <a:buSzPts val="1600"/>
              <a:buNone/>
            </a:pPr>
            <a:endParaRPr/>
          </a:p>
        </p:txBody>
      </p:sp>
      <p:sp>
        <p:nvSpPr>
          <p:cNvPr id="290" name="Google Shape;290;p20"/>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4800"/>
              <a:buFont typeface="Times New Roman"/>
              <a:buNone/>
            </a:pPr>
            <a:r>
              <a:rPr lang="en-US" sz="4800">
                <a:latin typeface="Times New Roman"/>
                <a:ea typeface="Times New Roman"/>
                <a:cs typeface="Times New Roman"/>
                <a:sym typeface="Times New Roman"/>
              </a:rPr>
              <a:t>Transportation</a:t>
            </a:r>
            <a:endParaRPr sz="4800">
              <a:latin typeface="Times New Roman"/>
              <a:ea typeface="Times New Roman"/>
              <a:cs typeface="Times New Roman"/>
              <a:sym typeface="Times New Roman"/>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Success Center Goals</a:t>
            </a:r>
            <a:endParaRPr/>
          </a:p>
        </p:txBody>
      </p:sp>
      <p:sp>
        <p:nvSpPr>
          <p:cNvPr id="297" name="Google Shape;297;p2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p>
            <a:pPr marL="342900" lvl="0" indent="-241300" algn="l" rtl="0">
              <a:spcBef>
                <a:spcPts val="0"/>
              </a:spcBef>
              <a:spcAft>
                <a:spcPts val="0"/>
              </a:spcAft>
              <a:buSzPts val="1600"/>
              <a:buNone/>
            </a:pPr>
            <a:endParaRPr/>
          </a:p>
        </p:txBody>
      </p:sp>
      <p:grpSp>
        <p:nvGrpSpPr>
          <p:cNvPr id="298" name="Google Shape;298;p21"/>
          <p:cNvGrpSpPr/>
          <p:nvPr/>
        </p:nvGrpSpPr>
        <p:grpSpPr>
          <a:xfrm>
            <a:off x="747949" y="2557298"/>
            <a:ext cx="7517910" cy="2147974"/>
            <a:chOff x="917" y="1167514"/>
            <a:chExt cx="7517910" cy="2147974"/>
          </a:xfrm>
        </p:grpSpPr>
        <p:sp>
          <p:nvSpPr>
            <p:cNvPr id="299" name="Google Shape;299;p21"/>
            <p:cNvSpPr/>
            <p:nvPr/>
          </p:nvSpPr>
          <p:spPr>
            <a:xfrm>
              <a:off x="917" y="1167514"/>
              <a:ext cx="3579957" cy="2147974"/>
            </a:xfrm>
            <a:prstGeom prst="rect">
              <a:avLst/>
            </a:prstGeom>
            <a:gradFill>
              <a:gsLst>
                <a:gs pos="0">
                  <a:srgbClr val="68B54E"/>
                </a:gs>
                <a:gs pos="100000">
                  <a:srgbClr val="427E2A"/>
                </a:gs>
              </a:gsLst>
              <a:lin ang="5400000" scaled="0"/>
            </a:gradFill>
            <a:ln>
              <a:noFill/>
            </a:ln>
            <a:effectLst>
              <a:outerShdw blurRad="63500" dist="38100" dir="5400000"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txBox="1"/>
            <p:nvPr/>
          </p:nvSpPr>
          <p:spPr>
            <a:xfrm>
              <a:off x="917" y="1167514"/>
              <a:ext cx="3579957" cy="214797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a:solidFill>
                    <a:schemeClr val="lt1"/>
                  </a:solidFill>
                  <a:latin typeface="Century Gothic"/>
                  <a:ea typeface="Century Gothic"/>
                  <a:cs typeface="Century Gothic"/>
                  <a:sym typeface="Century Gothic"/>
                </a:rPr>
                <a:t>Increase student achievement in all academic courses.</a:t>
              </a:r>
              <a:endParaRPr/>
            </a:p>
          </p:txBody>
        </p:sp>
        <p:sp>
          <p:nvSpPr>
            <p:cNvPr id="301" name="Google Shape;301;p21"/>
            <p:cNvSpPr/>
            <p:nvPr/>
          </p:nvSpPr>
          <p:spPr>
            <a:xfrm>
              <a:off x="3938870" y="1167514"/>
              <a:ext cx="3579957" cy="2147974"/>
            </a:xfrm>
            <a:prstGeom prst="rect">
              <a:avLst/>
            </a:prstGeom>
            <a:gradFill>
              <a:gsLst>
                <a:gs pos="0">
                  <a:srgbClr val="68B54E"/>
                </a:gs>
                <a:gs pos="100000">
                  <a:srgbClr val="427E2A"/>
                </a:gs>
              </a:gsLst>
              <a:lin ang="5400000" scaled="0"/>
            </a:gradFill>
            <a:ln>
              <a:noFill/>
            </a:ln>
            <a:effectLst>
              <a:outerShdw blurRad="63500" dist="38100" dir="5400000"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1"/>
            <p:cNvSpPr txBox="1"/>
            <p:nvPr/>
          </p:nvSpPr>
          <p:spPr>
            <a:xfrm>
              <a:off x="3938870" y="1167514"/>
              <a:ext cx="3579957" cy="2147974"/>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en-US" sz="3200">
                  <a:solidFill>
                    <a:schemeClr val="lt1"/>
                  </a:solidFill>
                  <a:latin typeface="Century Gothic"/>
                  <a:ea typeface="Century Gothic"/>
                  <a:cs typeface="Century Gothic"/>
                  <a:sym typeface="Century Gothic"/>
                </a:rPr>
                <a:t>Increase the graduation rate</a:t>
              </a:r>
              <a:endParaRPr/>
            </a:p>
          </p:txBody>
        </p:sp>
      </p:grpSp>
      <p:sp>
        <p:nvSpPr>
          <p:cNvPr id="303" name="Google Shape;303;p21"/>
          <p:cNvSpPr txBox="1"/>
          <p:nvPr/>
        </p:nvSpPr>
        <p:spPr>
          <a:xfrm>
            <a:off x="178300" y="4953000"/>
            <a:ext cx="7957500" cy="1400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Success Data team meetings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entury Gothic"/>
                <a:ea typeface="Century Gothic"/>
                <a:cs typeface="Century Gothic"/>
                <a:sym typeface="Century Gothic"/>
              </a:rPr>
              <a:t>Progress monitoring through Success Team meetings</a:t>
            </a:r>
            <a:endParaRPr/>
          </a:p>
          <a:p>
            <a:pPr marL="457200" marR="0" lvl="0" indent="0" algn="l" rtl="0">
              <a:spcBef>
                <a:spcPts val="0"/>
              </a:spcBef>
              <a:spcAft>
                <a:spcPts val="0"/>
              </a:spcAft>
              <a:buNone/>
            </a:pP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04" name="Google Shape;304;p21"/>
          <p:cNvPicPr preferRelativeResize="0"/>
          <p:nvPr/>
        </p:nvPicPr>
        <p:blipFill rotWithShape="1">
          <a:blip r:embed="rId3">
            <a:alphaModFix/>
          </a:blip>
          <a:srcRect/>
          <a:stretch/>
        </p:blipFill>
        <p:spPr>
          <a:xfrm>
            <a:off x="8135811" y="5943600"/>
            <a:ext cx="847349" cy="685800"/>
          </a:xfrm>
          <a:prstGeom prst="rect">
            <a:avLst/>
          </a:prstGeom>
          <a:noFill/>
          <a:ln>
            <a:noFill/>
          </a:ln>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2"/>
              </a:buClr>
              <a:buSzPts val="2500"/>
              <a:buFont typeface="Century Gothic"/>
              <a:buNone/>
            </a:pPr>
            <a:r>
              <a:rPr lang="en-US" sz="2500" b="1" i="1">
                <a:solidFill>
                  <a:srgbClr val="000000"/>
                </a:solidFill>
              </a:rPr>
              <a:t>Progress Tracking</a:t>
            </a:r>
            <a:endParaRPr sz="2500" b="1" i="1">
              <a:solidFill>
                <a:srgbClr val="000000"/>
              </a:solidFill>
            </a:endParaRPr>
          </a:p>
        </p:txBody>
      </p:sp>
      <p:pic>
        <p:nvPicPr>
          <p:cNvPr id="310" name="Google Shape;310;p22"/>
          <p:cNvPicPr preferRelativeResize="0">
            <a:picLocks noGrp="1"/>
          </p:cNvPicPr>
          <p:nvPr>
            <p:ph type="body" idx="1"/>
          </p:nvPr>
        </p:nvPicPr>
        <p:blipFill rotWithShape="1">
          <a:blip r:embed="rId3">
            <a:alphaModFix/>
          </a:blip>
          <a:srcRect/>
          <a:stretch/>
        </p:blipFill>
        <p:spPr>
          <a:xfrm rot="1610469">
            <a:off x="3600612" y="1362710"/>
            <a:ext cx="1447781" cy="1724430"/>
          </a:xfrm>
          <a:prstGeom prst="rect">
            <a:avLst/>
          </a:prstGeom>
          <a:noFill/>
          <a:ln>
            <a:noFill/>
          </a:ln>
        </p:spPr>
      </p:pic>
      <p:graphicFrame>
        <p:nvGraphicFramePr>
          <p:cNvPr id="311" name="Google Shape;311;p22"/>
          <p:cNvGraphicFramePr/>
          <p:nvPr/>
        </p:nvGraphicFramePr>
        <p:xfrm>
          <a:off x="304800" y="3886200"/>
          <a:ext cx="3000000" cy="3000000"/>
        </p:xfrm>
        <a:graphic>
          <a:graphicData uri="http://schemas.openxmlformats.org/drawingml/2006/table">
            <a:tbl>
              <a:tblPr firstRow="1" bandRow="1">
                <a:noFill/>
                <a:tableStyleId>{E678BE52-7675-4117-8A0C-63B4035129E7}</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solidFill>
                            <a:srgbClr val="000000"/>
                          </a:solidFill>
                        </a:rPr>
                        <a:t>Green</a:t>
                      </a:r>
                      <a:endParaRPr>
                        <a:solidFill>
                          <a:srgbClr val="000000"/>
                        </a:solidFill>
                      </a:endParaRPr>
                    </a:p>
                    <a:p>
                      <a:pPr marL="0" marR="0" lvl="0" indent="0" algn="l" rtl="0">
                        <a:spcBef>
                          <a:spcPts val="0"/>
                        </a:spcBef>
                        <a:spcAft>
                          <a:spcPts val="0"/>
                        </a:spcAft>
                        <a:buNone/>
                      </a:pPr>
                      <a:endParaRPr sz="1800"/>
                    </a:p>
                  </a:txBody>
                  <a:tcPr marL="91450" marR="91450" marT="45725" marB="45725"/>
                </a:tc>
                <a:tc gridSpan="3">
                  <a:txBody>
                    <a:bodyPr/>
                    <a:lstStyle/>
                    <a:p>
                      <a:pPr marL="0" lvl="0" indent="0" algn="l" rtl="0">
                        <a:spcBef>
                          <a:spcPts val="0"/>
                        </a:spcBef>
                        <a:spcAft>
                          <a:spcPts val="0"/>
                        </a:spcAft>
                        <a:buNone/>
                      </a:pPr>
                      <a:r>
                        <a:rPr lang="en-US" sz="1800">
                          <a:solidFill>
                            <a:schemeClr val="dk1"/>
                          </a:solidFill>
                        </a:rPr>
                        <a:t>Student is ahead of target</a:t>
                      </a:r>
                      <a:endParaRPr sz="1800">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7775">
                <a:tc>
                  <a:txBody>
                    <a:bodyPr/>
                    <a:lstStyle/>
                    <a:p>
                      <a:pPr marL="0" marR="0" lvl="0" indent="0" algn="l" rtl="0">
                        <a:spcBef>
                          <a:spcPts val="0"/>
                        </a:spcBef>
                        <a:spcAft>
                          <a:spcPts val="0"/>
                        </a:spcAft>
                        <a:buNone/>
                      </a:pPr>
                      <a:r>
                        <a:rPr lang="en-US" sz="1800" b="1"/>
                        <a:t>Blue</a:t>
                      </a:r>
                      <a:endParaRPr sz="1800" b="1"/>
                    </a:p>
                    <a:p>
                      <a:pPr marL="0" marR="0" lvl="0" indent="0" algn="l" rtl="0">
                        <a:spcBef>
                          <a:spcPts val="0"/>
                        </a:spcBef>
                        <a:spcAft>
                          <a:spcPts val="0"/>
                        </a:spcAft>
                        <a:buNone/>
                      </a:pPr>
                      <a:endParaRPr sz="1800" b="1"/>
                    </a:p>
                  </a:txBody>
                  <a:tcPr marL="91450" marR="91450" marT="45725" marB="45725">
                    <a:solidFill>
                      <a:srgbClr val="0000FF"/>
                    </a:solidFill>
                  </a:tcPr>
                </a:tc>
                <a:tc gridSpan="3">
                  <a:txBody>
                    <a:bodyPr/>
                    <a:lstStyle/>
                    <a:p>
                      <a:pPr marL="0" lvl="0" indent="0" algn="l" rtl="0">
                        <a:spcBef>
                          <a:spcPts val="0"/>
                        </a:spcBef>
                        <a:spcAft>
                          <a:spcPts val="0"/>
                        </a:spcAft>
                        <a:buNone/>
                      </a:pPr>
                      <a:r>
                        <a:rPr lang="en-US" sz="1800" b="1"/>
                        <a:t>Student is right on target</a:t>
                      </a:r>
                      <a:endParaRPr sz="1800" b="1">
                        <a:solidFill>
                          <a:schemeClr val="dk1"/>
                        </a:solidFill>
                      </a:endParaRPr>
                    </a:p>
                  </a:txBody>
                  <a:tcPr marL="91450" marR="91450" marT="45725" marB="45725">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1800"/>
                        <a:buFont typeface="Century Gothic"/>
                        <a:buNone/>
                      </a:pPr>
                      <a:r>
                        <a:rPr lang="en-US" sz="1800" b="1"/>
                        <a:t>Red</a:t>
                      </a:r>
                      <a:endParaRPr b="1"/>
                    </a:p>
                    <a:p>
                      <a:pPr marL="0" marR="0" lvl="0" indent="0" algn="l" rtl="0">
                        <a:spcBef>
                          <a:spcPts val="0"/>
                        </a:spcBef>
                        <a:spcAft>
                          <a:spcPts val="0"/>
                        </a:spcAft>
                        <a:buNone/>
                      </a:pPr>
                      <a:endParaRPr sz="1800" b="1"/>
                    </a:p>
                  </a:txBody>
                  <a:tcPr marL="91450" marR="91450" marT="45725" marB="45725">
                    <a:solidFill>
                      <a:srgbClr val="FF0000"/>
                    </a:solidFill>
                  </a:tcPr>
                </a:tc>
                <a:tc gridSpan="3">
                  <a:txBody>
                    <a:bodyPr/>
                    <a:lstStyle/>
                    <a:p>
                      <a:pPr marL="0" lvl="0" indent="0" algn="l" rtl="0">
                        <a:spcBef>
                          <a:spcPts val="0"/>
                        </a:spcBef>
                        <a:spcAft>
                          <a:spcPts val="0"/>
                        </a:spcAft>
                        <a:buNone/>
                      </a:pPr>
                      <a:r>
                        <a:rPr lang="en-US" sz="1800" b="1"/>
                        <a:t>Student is behind target </a:t>
                      </a:r>
                      <a:endParaRPr sz="1800" b="1">
                        <a:solidFill>
                          <a:schemeClr val="dk1"/>
                        </a:solidFill>
                      </a:endParaRPr>
                    </a:p>
                  </a:txBody>
                  <a:tcPr marL="91450" marR="91450" marT="45725" marB="45725">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312" name="Google Shape;312;p22"/>
          <p:cNvPicPr preferRelativeResize="0"/>
          <p:nvPr/>
        </p:nvPicPr>
        <p:blipFill rotWithShape="1">
          <a:blip r:embed="rId4">
            <a:alphaModFix/>
          </a:blip>
          <a:srcRect/>
          <a:stretch/>
        </p:blipFill>
        <p:spPr>
          <a:xfrm>
            <a:off x="8229599" y="6019507"/>
            <a:ext cx="753561" cy="609893"/>
          </a:xfrm>
          <a:prstGeom prst="rect">
            <a:avLst/>
          </a:prstGeom>
          <a:noFill/>
          <a:ln>
            <a:noFill/>
          </a:ln>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4200"/>
              <a:buFont typeface="Century Gothic"/>
              <a:buNone/>
            </a:pPr>
            <a:r>
              <a:rPr lang="en-US"/>
              <a:t>Additional Opportunities  for our students</a:t>
            </a:r>
            <a:endParaRPr/>
          </a:p>
        </p:txBody>
      </p:sp>
      <p:sp>
        <p:nvSpPr>
          <p:cNvPr id="318" name="Google Shape;318;p2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600"/>
              <a:buChar char="►"/>
            </a:pPr>
            <a:r>
              <a:rPr lang="en-US"/>
              <a:t>Field Trips (Ex: CDC and AT&amp;T corporate offices)</a:t>
            </a:r>
            <a:endParaRPr/>
          </a:p>
          <a:p>
            <a:pPr marL="342900" lvl="0" indent="-342900" algn="l" rtl="0">
              <a:lnSpc>
                <a:spcPct val="90000"/>
              </a:lnSpc>
              <a:spcBef>
                <a:spcPts val="1000"/>
              </a:spcBef>
              <a:spcAft>
                <a:spcPts val="0"/>
              </a:spcAft>
              <a:buSzPts val="1600"/>
              <a:buChar char="►"/>
            </a:pPr>
            <a:r>
              <a:rPr lang="en-US"/>
              <a:t>Guest speakers</a:t>
            </a:r>
            <a:endParaRPr/>
          </a:p>
          <a:p>
            <a:pPr marL="342900" lvl="0" indent="-342900" algn="l" rtl="0">
              <a:lnSpc>
                <a:spcPct val="90000"/>
              </a:lnSpc>
              <a:spcBef>
                <a:spcPts val="1000"/>
              </a:spcBef>
              <a:spcAft>
                <a:spcPts val="0"/>
              </a:spcAft>
              <a:buSzPts val="1600"/>
              <a:buChar char="►"/>
            </a:pPr>
            <a:r>
              <a:rPr lang="en-US"/>
              <a:t>Capstone projects and presentations</a:t>
            </a:r>
            <a:endParaRPr/>
          </a:p>
          <a:p>
            <a:pPr marL="342900" lvl="0" indent="-342900" algn="l" rtl="0">
              <a:lnSpc>
                <a:spcPct val="90000"/>
              </a:lnSpc>
              <a:spcBef>
                <a:spcPts val="1000"/>
              </a:spcBef>
              <a:spcAft>
                <a:spcPts val="0"/>
              </a:spcAft>
              <a:buSzPts val="1600"/>
              <a:buChar char="►"/>
            </a:pPr>
            <a:r>
              <a:rPr lang="en-US"/>
              <a:t>College tours </a:t>
            </a:r>
            <a:endParaRPr/>
          </a:p>
          <a:p>
            <a:pPr marL="342900" lvl="0" indent="-342900" algn="l" rtl="0">
              <a:lnSpc>
                <a:spcPct val="90000"/>
              </a:lnSpc>
              <a:spcBef>
                <a:spcPts val="1000"/>
              </a:spcBef>
              <a:spcAft>
                <a:spcPts val="0"/>
              </a:spcAft>
              <a:buSzPts val="1600"/>
              <a:buChar char="►"/>
            </a:pPr>
            <a:r>
              <a:rPr lang="en-US"/>
              <a:t>Internships- Douglas and metro areas</a:t>
            </a:r>
            <a:endParaRPr/>
          </a:p>
          <a:p>
            <a:pPr marL="342900" lvl="0" indent="-342900" algn="l" rtl="0">
              <a:lnSpc>
                <a:spcPct val="90000"/>
              </a:lnSpc>
              <a:spcBef>
                <a:spcPts val="1000"/>
              </a:spcBef>
              <a:spcAft>
                <a:spcPts val="0"/>
              </a:spcAft>
              <a:buSzPts val="1600"/>
              <a:buChar char="►"/>
            </a:pPr>
            <a:r>
              <a:rPr lang="en-US"/>
              <a:t>Mentoring</a:t>
            </a:r>
            <a:endParaRPr/>
          </a:p>
          <a:p>
            <a:pPr marL="342900" lvl="0" indent="-342900" algn="l" rtl="0">
              <a:lnSpc>
                <a:spcPct val="90000"/>
              </a:lnSpc>
              <a:spcBef>
                <a:spcPts val="1000"/>
              </a:spcBef>
              <a:spcAft>
                <a:spcPts val="0"/>
              </a:spcAft>
              <a:buSzPts val="1600"/>
              <a:buChar char="►"/>
            </a:pPr>
            <a:r>
              <a:rPr lang="en-US"/>
              <a:t>Opportunities to volunteer in the community</a:t>
            </a:r>
            <a:endParaRPr/>
          </a:p>
          <a:p>
            <a:pPr marL="342900" lvl="0" indent="-342900" algn="l" rtl="0">
              <a:lnSpc>
                <a:spcPct val="90000"/>
              </a:lnSpc>
              <a:spcBef>
                <a:spcPts val="1000"/>
              </a:spcBef>
              <a:spcAft>
                <a:spcPts val="0"/>
              </a:spcAft>
              <a:buSzPts val="1600"/>
              <a:buChar char="►"/>
            </a:pPr>
            <a:r>
              <a:rPr lang="en-US"/>
              <a:t>Success Center garden (Farm to school grant)</a:t>
            </a:r>
            <a:endParaRPr/>
          </a:p>
          <a:p>
            <a:pPr marL="342900" lvl="0" indent="-342900" algn="l" rtl="0">
              <a:lnSpc>
                <a:spcPct val="90000"/>
              </a:lnSpc>
              <a:spcBef>
                <a:spcPts val="1000"/>
              </a:spcBef>
              <a:spcAft>
                <a:spcPts val="0"/>
              </a:spcAft>
              <a:buSzPts val="1600"/>
              <a:buChar char="►"/>
            </a:pPr>
            <a:r>
              <a:rPr lang="en-US"/>
              <a:t>AT&amp;T Exploration grant</a:t>
            </a:r>
            <a:endParaRPr/>
          </a:p>
          <a:p>
            <a:pPr marL="342900" lvl="0" indent="-342900" algn="l" rtl="0">
              <a:lnSpc>
                <a:spcPct val="90000"/>
              </a:lnSpc>
              <a:spcBef>
                <a:spcPts val="1000"/>
              </a:spcBef>
              <a:spcAft>
                <a:spcPts val="0"/>
              </a:spcAft>
              <a:buSzPts val="1600"/>
              <a:buChar char="►"/>
            </a:pPr>
            <a:r>
              <a:rPr lang="en-US"/>
              <a:t>College and career fairs</a:t>
            </a:r>
            <a:endParaRPr/>
          </a:p>
          <a:p>
            <a:pPr marL="342900" lvl="0" indent="-241300" algn="l" rtl="0">
              <a:lnSpc>
                <a:spcPct val="90000"/>
              </a:lnSpc>
              <a:spcBef>
                <a:spcPts val="1000"/>
              </a:spcBef>
              <a:spcAft>
                <a:spcPts val="0"/>
              </a:spcAft>
              <a:buSzPts val="1600"/>
              <a:buNone/>
            </a:pPr>
            <a:endParaRPr/>
          </a:p>
        </p:txBody>
      </p:sp>
      <p:pic>
        <p:nvPicPr>
          <p:cNvPr id="319" name="Google Shape;319;p23"/>
          <p:cNvPicPr preferRelativeResize="0"/>
          <p:nvPr/>
        </p:nvPicPr>
        <p:blipFill rotWithShape="1">
          <a:blip r:embed="rId3">
            <a:alphaModFix/>
          </a:blip>
          <a:srcRect/>
          <a:stretch/>
        </p:blipFill>
        <p:spPr>
          <a:xfrm>
            <a:off x="8066018" y="5943600"/>
            <a:ext cx="894431" cy="723906"/>
          </a:xfrm>
          <a:prstGeom prst="rect">
            <a:avLst/>
          </a:prstGeom>
          <a:noFill/>
          <a:ln>
            <a:noFill/>
          </a:ln>
        </p:spPr>
      </p:pic>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title"/>
          </p:nvPr>
        </p:nvSpPr>
        <p:spPr>
          <a:xfrm>
            <a:off x="866443" y="1219200"/>
            <a:ext cx="6620967" cy="28194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7200"/>
              <a:buFont typeface="Century Gothic"/>
              <a:buNone/>
            </a:pPr>
            <a:r>
              <a:rPr lang="en-US" sz="7200"/>
              <a:t>Questions?</a:t>
            </a:r>
            <a:endParaRPr sz="7200"/>
          </a:p>
        </p:txBody>
      </p:sp>
      <p:pic>
        <p:nvPicPr>
          <p:cNvPr id="325" name="Google Shape;325;p24"/>
          <p:cNvPicPr preferRelativeResize="0"/>
          <p:nvPr/>
        </p:nvPicPr>
        <p:blipFill rotWithShape="1">
          <a:blip r:embed="rId3">
            <a:alphaModFix/>
          </a:blip>
          <a:srcRect/>
          <a:stretch/>
        </p:blipFill>
        <p:spPr>
          <a:xfrm>
            <a:off x="7924800" y="5867400"/>
            <a:ext cx="1035650" cy="838201"/>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i="1"/>
              <a:t>Success Center Mission</a:t>
            </a:r>
            <a:endParaRPr i="1"/>
          </a:p>
        </p:txBody>
      </p:sp>
      <p:sp>
        <p:nvSpPr>
          <p:cNvPr id="168" name="Google Shape;168;p3"/>
          <p:cNvSpPr txBox="1">
            <a:spLocks noGrp="1"/>
          </p:cNvSpPr>
          <p:nvPr>
            <p:ph type="body" idx="1"/>
          </p:nvPr>
        </p:nvSpPr>
        <p:spPr>
          <a:xfrm>
            <a:off x="827700" y="2052925"/>
            <a:ext cx="7947300" cy="4195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US" sz="3200" i="1"/>
              <a:t>The Douglas County Success Center Mission Statement:  Our mission is provide a </a:t>
            </a:r>
            <a:r>
              <a:rPr lang="en-US" sz="3200" b="1" i="1" u="sng"/>
              <a:t>non-traditional</a:t>
            </a:r>
            <a:r>
              <a:rPr lang="en-US" sz="3200" i="1" u="sng"/>
              <a:t> </a:t>
            </a:r>
            <a:r>
              <a:rPr lang="en-US" sz="3200" i="1"/>
              <a:t> </a:t>
            </a:r>
            <a:r>
              <a:rPr lang="en-US" sz="3200" b="1" i="1" u="sng"/>
              <a:t>environment</a:t>
            </a:r>
            <a:r>
              <a:rPr lang="en-US" sz="3200" i="1"/>
              <a:t> that empowers students to successfully </a:t>
            </a:r>
            <a:r>
              <a:rPr lang="en-US" sz="3200" b="1" i="1" u="sng"/>
              <a:t>learn</a:t>
            </a:r>
            <a:r>
              <a:rPr lang="en-US" sz="3200" i="1"/>
              <a:t> and </a:t>
            </a:r>
            <a:r>
              <a:rPr lang="en-US" sz="3200" b="1" i="1" u="sng"/>
              <a:t>graduate</a:t>
            </a:r>
            <a:r>
              <a:rPr lang="en-US" sz="3200" i="1"/>
              <a:t>, prepared for college or career.</a:t>
            </a:r>
            <a:endParaRPr sz="320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Agenda </a:t>
            </a:r>
            <a:endParaRPr/>
          </a:p>
        </p:txBody>
      </p:sp>
      <p:sp>
        <p:nvSpPr>
          <p:cNvPr id="174" name="Google Shape;174;p4"/>
          <p:cNvSpPr txBox="1">
            <a:spLocks noGrp="1"/>
          </p:cNvSpPr>
          <p:nvPr>
            <p:ph type="body" idx="1"/>
          </p:nvPr>
        </p:nvSpPr>
        <p:spPr>
          <a:xfrm>
            <a:off x="828436" y="1191083"/>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Welcome and Overview-Touchard</a:t>
            </a:r>
            <a:endParaRPr/>
          </a:p>
          <a:p>
            <a:pPr marL="342900" lvl="0" indent="-342900" algn="l" rtl="0">
              <a:spcBef>
                <a:spcPts val="1000"/>
              </a:spcBef>
              <a:spcAft>
                <a:spcPts val="0"/>
              </a:spcAft>
              <a:buSzPts val="1600"/>
              <a:buChar char="►"/>
            </a:pPr>
            <a:r>
              <a:rPr lang="en-US"/>
              <a:t>Introductions of PLC Teachers and Staff</a:t>
            </a:r>
            <a:endParaRPr/>
          </a:p>
          <a:p>
            <a:pPr marL="342900" lvl="0" indent="-342900" algn="l" rtl="0">
              <a:spcBef>
                <a:spcPts val="1000"/>
              </a:spcBef>
              <a:spcAft>
                <a:spcPts val="0"/>
              </a:spcAft>
              <a:buSzPts val="1600"/>
              <a:buChar char="►"/>
            </a:pPr>
            <a:r>
              <a:rPr lang="en-US"/>
              <a:t>A day in the life of PLC Students</a:t>
            </a:r>
            <a:endParaRPr/>
          </a:p>
          <a:p>
            <a:pPr marL="342900" lvl="0" indent="-342900" algn="l" rtl="0">
              <a:spcBef>
                <a:spcPts val="1000"/>
              </a:spcBef>
              <a:spcAft>
                <a:spcPts val="0"/>
              </a:spcAft>
              <a:buSzPts val="1600"/>
              <a:buChar char="►"/>
            </a:pPr>
            <a:r>
              <a:rPr lang="en-US"/>
              <a:t>PLC Expectations and Procedures- Johnson</a:t>
            </a:r>
            <a:endParaRPr/>
          </a:p>
          <a:p>
            <a:pPr marL="742950" lvl="1" indent="-285750" algn="l" rtl="0">
              <a:spcBef>
                <a:spcPts val="1000"/>
              </a:spcBef>
              <a:spcAft>
                <a:spcPts val="0"/>
              </a:spcAft>
              <a:buSzPts val="1440"/>
              <a:buChar char="►"/>
            </a:pPr>
            <a:r>
              <a:rPr lang="en-US"/>
              <a:t>Attendance </a:t>
            </a:r>
            <a:endParaRPr/>
          </a:p>
          <a:p>
            <a:pPr marL="742950" lvl="1" indent="-285750" algn="l" rtl="0">
              <a:spcBef>
                <a:spcPts val="1000"/>
              </a:spcBef>
              <a:spcAft>
                <a:spcPts val="0"/>
              </a:spcAft>
              <a:buSzPts val="1440"/>
              <a:buChar char="►"/>
            </a:pPr>
            <a:r>
              <a:rPr lang="en-US"/>
              <a:t>Discipline</a:t>
            </a:r>
            <a:endParaRPr/>
          </a:p>
          <a:p>
            <a:pPr marL="742950" lvl="1" indent="-285750" algn="l" rtl="0">
              <a:spcBef>
                <a:spcPts val="1000"/>
              </a:spcBef>
              <a:spcAft>
                <a:spcPts val="0"/>
              </a:spcAft>
              <a:buSzPts val="1440"/>
              <a:buChar char="►"/>
            </a:pPr>
            <a:r>
              <a:rPr lang="en-US"/>
              <a:t>Lunch</a:t>
            </a:r>
            <a:endParaRPr/>
          </a:p>
          <a:p>
            <a:pPr marL="342900" lvl="0" indent="-342900" algn="l" rtl="0">
              <a:spcBef>
                <a:spcPts val="1000"/>
              </a:spcBef>
              <a:spcAft>
                <a:spcPts val="0"/>
              </a:spcAft>
              <a:buSzPts val="1600"/>
              <a:buChar char="►"/>
            </a:pPr>
            <a:r>
              <a:rPr lang="en-US"/>
              <a:t>COVID-19 Procedures</a:t>
            </a:r>
            <a:endParaRPr/>
          </a:p>
          <a:p>
            <a:pPr marL="342900" lvl="0" indent="-342900" algn="l" rtl="0">
              <a:spcBef>
                <a:spcPts val="1000"/>
              </a:spcBef>
              <a:spcAft>
                <a:spcPts val="0"/>
              </a:spcAft>
              <a:buSzPts val="1600"/>
              <a:buChar char="►"/>
            </a:pPr>
            <a:r>
              <a:rPr lang="en-US"/>
              <a:t>Q&amp;A</a:t>
            </a:r>
            <a:endParaRPr/>
          </a:p>
          <a:p>
            <a:pPr marL="742950" lvl="1" indent="-194309" algn="l" rtl="0">
              <a:spcBef>
                <a:spcPts val="1000"/>
              </a:spcBef>
              <a:spcAft>
                <a:spcPts val="0"/>
              </a:spcAft>
              <a:buSzPts val="1440"/>
              <a:buNone/>
            </a:pPr>
            <a:endParaRPr/>
          </a:p>
          <a:p>
            <a:pPr marL="742950" lvl="1" indent="-194309" algn="l" rtl="0">
              <a:spcBef>
                <a:spcPts val="1000"/>
              </a:spcBef>
              <a:spcAft>
                <a:spcPts val="0"/>
              </a:spcAft>
              <a:buSzPts val="1440"/>
              <a:buNone/>
            </a:pPr>
            <a:endParaRPr/>
          </a:p>
          <a:p>
            <a:pPr marL="742950" lvl="1" indent="-194309" algn="l" rtl="0">
              <a:spcBef>
                <a:spcPts val="1000"/>
              </a:spcBef>
              <a:spcAft>
                <a:spcPts val="0"/>
              </a:spcAft>
              <a:buSzPts val="1440"/>
              <a:buNone/>
            </a:pPr>
            <a:endParaRPr/>
          </a:p>
        </p:txBody>
      </p:sp>
      <p:pic>
        <p:nvPicPr>
          <p:cNvPr id="175" name="Google Shape;175;p4"/>
          <p:cNvPicPr preferRelativeResize="0"/>
          <p:nvPr/>
        </p:nvPicPr>
        <p:blipFill rotWithShape="1">
          <a:blip r:embed="rId3">
            <a:alphaModFix/>
          </a:blip>
          <a:srcRect/>
          <a:stretch/>
        </p:blipFill>
        <p:spPr>
          <a:xfrm>
            <a:off x="7162800" y="5334000"/>
            <a:ext cx="1470474" cy="1195230"/>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title"/>
          </p:nvPr>
        </p:nvSpPr>
        <p:spPr>
          <a:xfrm>
            <a:off x="484710" y="452718"/>
            <a:ext cx="7055380" cy="1071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800"/>
              <a:buFont typeface="Arial"/>
              <a:buNone/>
            </a:pPr>
            <a:r>
              <a:rPr lang="en-US" sz="2800" b="1">
                <a:latin typeface="Arial"/>
                <a:ea typeface="Arial"/>
                <a:cs typeface="Arial"/>
                <a:sym typeface="Arial"/>
              </a:rPr>
              <a:t>What is The Douglas County Performance Learning Center?</a:t>
            </a:r>
            <a:endParaRPr sz="4800">
              <a:latin typeface="Arial"/>
              <a:ea typeface="Arial"/>
              <a:cs typeface="Arial"/>
              <a:sym typeface="Arial"/>
            </a:endParaRPr>
          </a:p>
        </p:txBody>
      </p:sp>
      <p:sp>
        <p:nvSpPr>
          <p:cNvPr id="182" name="Google Shape;182;p5"/>
          <p:cNvSpPr txBox="1">
            <a:spLocks noGrp="1"/>
          </p:cNvSpPr>
          <p:nvPr>
            <p:ph type="body" idx="1"/>
          </p:nvPr>
        </p:nvSpPr>
        <p:spPr>
          <a:xfrm>
            <a:off x="762000" y="1600200"/>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480"/>
              <a:buChar char="►"/>
            </a:pPr>
            <a:r>
              <a:rPr lang="en-US" sz="1850"/>
              <a:t>The Performance Learning Center (PLC) is a small, non-traditional high school program focused on students who are in need of a different environment than the traditional high school. </a:t>
            </a:r>
            <a:endParaRPr sz="1850"/>
          </a:p>
          <a:p>
            <a:pPr marL="342900" lvl="0" indent="-342900" algn="l" rtl="0">
              <a:lnSpc>
                <a:spcPct val="90000"/>
              </a:lnSpc>
              <a:spcBef>
                <a:spcPts val="1000"/>
              </a:spcBef>
              <a:spcAft>
                <a:spcPts val="0"/>
              </a:spcAft>
              <a:buSzPts val="1480"/>
              <a:buChar char="►"/>
            </a:pPr>
            <a:r>
              <a:rPr lang="en-US" sz="1850"/>
              <a:t>The PLC creates a businesslike learning environment where students complete assignments using an online, computer based curriculum with the assistance of learning facilitators/teachers. </a:t>
            </a:r>
            <a:endParaRPr/>
          </a:p>
          <a:p>
            <a:pPr marL="342900" lvl="0" indent="-342900" algn="l" rtl="0">
              <a:lnSpc>
                <a:spcPct val="90000"/>
              </a:lnSpc>
              <a:spcBef>
                <a:spcPts val="1000"/>
              </a:spcBef>
              <a:spcAft>
                <a:spcPts val="0"/>
              </a:spcAft>
              <a:buSzPts val="1480"/>
              <a:buChar char="►"/>
            </a:pPr>
            <a:r>
              <a:rPr lang="en-US" sz="1850"/>
              <a:t>The PLC also utilizes project based learning, service learning, job shadowing, youth apprentice internships, mentoring, and dual enrollment with technical colleges.</a:t>
            </a:r>
            <a:endParaRPr/>
          </a:p>
          <a:p>
            <a:pPr marL="342900" lvl="0" indent="-342900" algn="l" rtl="0">
              <a:lnSpc>
                <a:spcPct val="90000"/>
              </a:lnSpc>
              <a:spcBef>
                <a:spcPts val="1000"/>
              </a:spcBef>
              <a:spcAft>
                <a:spcPts val="0"/>
              </a:spcAft>
              <a:buSzPts val="1480"/>
              <a:buChar char="►"/>
            </a:pPr>
            <a:r>
              <a:rPr lang="en-US" sz="1850"/>
              <a:t> The PLC is a small school model and serves 90-100 students each semester. </a:t>
            </a:r>
            <a:endParaRPr/>
          </a:p>
          <a:p>
            <a:pPr marL="458046" lvl="0" indent="-364066" algn="l" rtl="0">
              <a:lnSpc>
                <a:spcPct val="90000"/>
              </a:lnSpc>
              <a:spcBef>
                <a:spcPts val="1000"/>
              </a:spcBef>
              <a:spcAft>
                <a:spcPts val="0"/>
              </a:spcAft>
              <a:buSzPts val="1480"/>
              <a:buNone/>
            </a:pPr>
            <a:endParaRPr sz="1850"/>
          </a:p>
        </p:txBody>
      </p:sp>
      <p:sp>
        <p:nvSpPr>
          <p:cNvPr id="183" name="Google Shape;183;p5" descr="data:image/png;base64,iVBORw0KGgoAAAANSUhEUgAAARAAAACKCAYAAABigBWEAAAAAXNSR0IArs4c6QAAAARnQU1BAACxjwv8YQUAAAAJcEhZcwAAIdUAACHVAQSctJ0AAD+FSURBVHhe7Z0HXI3fG8Dfe1PJ5m+l0k57UMmMjJKMhqKkbEKy995bQ0I/MiObzJCsyCirKDQkWUl73v7nOb3v6966pVJW5/v5nM+Z77r3Pc/7nPUcikAgEAgEAoFAIBAIBAKBQCAQCAQCgUAgEAgEAoFAIBAIBAKBQCAQCAQCgUAgEAgEwl/CqFH2sj7bPKwgLNumVVFJx58OYWC004gIz61b99BRwr+CgUdR636+n+kYoQbh0v5fxZOwMAUbq0FhRUVFIhB/8OCB6NWLV+MCzwQuxQUQrVq2xC+QWF2xl40aNj6PE0twJeiSzsb1a5zpKOEfIvlz1v8oA89COkqoIf4aAXLr1i3dgIA9rSE8asLYB/fv3jWQk2pdcOfOHQl9ff18SH/69LEW+PFJHzjdenXRgHDz5q2OPX0Z3R/CInXqFIAfFBTUdvgw28MQbtq02RvwGZBQ4jCairaqSjqdTPgrKeJKdPXKpSOEGuCvECBLliwwcbC1Dl+xdO1LiMu1lTbDGYhhNpZZPB6vIR1lGTLEOQf8NlLSUjgBEeC1vTH4Y5yGx98MCbGDcMTzKEXwGU4GBMwHX1FR0X/spCmdcSIiMTFRZZrrZA8kYOrRSYS/gOxcnhg0acSMvPBHhlBLUJBpk8vfX1Gy/wLCFn37vGLS5WXa5PPnR0RE1If4EJvBj+gkjNUAi0jmGEQpATpv3rxWkDewX78ddBLcSwFzDDi4NzqL8CeCBMaRK68sj1551Y8ycOdxUFMGNEs6l1Ab0FRWTKcruSjEe/fsfhji0dHRWGNgKjN/GJzz8KEmkIa0EnGIg2CBOIOPj1cvSPf22OJBJ5WCOReEh1gOfgzhdnIy3yDeXlvtLcRXLFm0GeJRUVGltB8CobbwRzRhIiMj/zdn+vSdbq6T1zJaQeijCCwo1BTkksC/EnxjKPh9enR7BT4/0OchKiqKBUVhYdEG8DkcDu5A4xUW1gGfISQ42AL8Ah7nBU7go4OuZh9LC3MXOooJuxeqDf7LuLe4+fPoSZSMZBvJm4uWrZgOXzWzXj3Seht3S4Q8wu/lPY9XH7QPcAjcwU74xxnrPGI788VnnNuUiX0hD4V5EMcFEfxxBzvbOxA+fvx4S5yJyMzMbEMHq8TF84Ez4ZzgZk53mwJpTBwXKEF7ba3PkIcE32o6ifCbcNtw24QRHow7EPhcls4m/IskJCRIMBU09tmz1rt3+7Tnr7Be7u5bIayhrPDOUE/nEX9eeU2H7Oxs+b3//TejnbzcSR0N1ZuGOtr3Ddtr39dupxKip6UecOrEiQnfvn37H11cgPj4eAEhJCctifs/ZkybOgfiqGkkAf6aNWvk+O+HQaOdciodJPwiLGee8yspPBi3+VD4JLoYoQb4rR1LM6dNG370yKH9brNmGk+bNusGpA21Hjw8NDR0v4amjsn5y5eD+Stop06dIw8fP4mHZxmQqtpcUUbqWSGvEDQR/DxOI8cE6erqbvPavv2ujY1NnpycHG7OxMXFiezx8hJfuGaNaeCpk26XL13QhXQul1soKS0VfTv0viZq+vAgjQGaKXJSrdm0+g0aZEdGv67Hf1/i4nWzomPj66soyGfk5mTVt7K23bLF03M6nU2oQep28UrLySs9CsdP86Z133y+PE5gtI1QPfxyAXLE399u73++G89fuSrTvZO+QXz82zBdXT3X0+cvekK+nfWgHndD7wY3/V+zwRFPo07jg0qwdvlyje0+256hYJGCstKz4JDbuJ/iZ0CaRaN2im1f5OXmS4IQcRrjILls2aaPdDZ14/p1lz3/+Q7ZvW+/ibqiXHZWTo64jm77y60lW3+4dOG8I10M+l54ce+SSfv7V2DgjgQ7p0LvsJgoJz/vzhQxOkqoJn6pAOH/akPHJ/hMmoWlpZmehvbHFSuX4WFXVAlFUWXEE78YnBzsr18PvmrcslWr8/fDn+DJYTUBdMAZ6OmEffr4ob3tMPv1GzZtwc0XBsW2UnkFBQWizDMAzHMw940EUv3e3bsMMB888OXMmfPCcSFCtXAm+EXzgbMvf6KjlSL63uS6KlwuGYb/27CzsgyHSmZnZ7WLTsKsWbSoA6Tzu2lTprjR2RizXsYPIX2Xj88AOumXMcjcDHesWg0etJdOwiABwfahtNfVSoAyA/r1PQPx7kYdI5hnYRwuSKh+hPR7CHWEvxthFQlVwhZ0kOrbq+cI64EWE/iH3/qYdNsHx0yfMpGdEfq7mDx+/Hi4lz2+OwXWzsTExGjwP5ujg+0UJj5p/PgedjaWARBWaCsloE0RqglhwkKYI9QIv6wJw1Sw2MT3zblc7hcIqyrKZ2VnZ0nwNwUAJERE5aUlc2bMnu09Zep0PJxancD5keOipgb4Erm5uY2ys7Olnj5+bGjcs+dGuphQuhh1fPM+KVHmTcI7PMENmOfq2mro6NEtdXR0njLPyf9M6FmgSSNS8jkJ1UBFhcN9V/Lb1wC/7Ec9c+ZM8ykTxuJ269KVq7YcOnBwaPSLSEmJevWyXryKrY8LIebPnb3Z/8B+VyRoBCaAlQdoLUgYCF15CYIiNDRU0t/fP70Zirdo1443efLkjOLc0uzw8toxfvLk8XS0LGDBHW/nrt29TPv3v0anYYQJEGFphGqgDOFRR4RDFRQKZolyuQX59yazQp/wFzJrxgwXqEyMgy8znYVBaYVmvXvh4dyqsNPHe+Hp06cn37t3xx41Lcw+fvyoQmdVGCRslOngD9Fop/zB2nLgTTqKMTXpgft6pk+efO7r169NbK0GXYW4VjslsrK3mkAfhSbIFXFgFIZpotCOH0XLvQJ5dP5fswK91oLa+/ldjfTX0NFS3L192yQ1NVWBjmLkpFoXbvfysqWjvxX0klVY+3F2HOqrKCudR0cx8CyMkGQcnUUdOrTPbN++fexqYkLlSM78bARSAEjLyPnKLxyiYlPonO/w5zPufHS0OH06wp8IVBgVBdnLdLRc0H+M7W+cOnXop6ahVyeHDh1qRQcrxIypk61KalMmxl0Hu4wfF2RvZ43X3pw+cWIQv0ABt2uXlxIuTKgQ1kdXeFLLzYslA41YR698RjAIo6nJjlICBNznzzlq9GkJfxpMBYEZnFCxtm5a501nlQLKeXl5NaCjNcKkCeN2Pn70aAwd/SHovau0mrt582YNeek2ZY60ML/J3t2+0708PJyZOJ1N+AFttji+BuEBruEaq6xi8VBUVIhghEJ8Uhqd+p0mPYULEHBuG6/Ppk9PqCI10h5ctWatO/jo/+PA6MOWTZsnQhhn8gEVKO5dslh5nZo/y8xpbscDz5we26hhw+d0Urmg+6wHs0npaIWZPn368ymubsbChEL3zh1Pgg+dqE6jxmye7OrqN3mqG3550fWag08oG+6KfoVJ6V/YJm96fo7E22+fsclKLiLqqAPunJcd5AceC2rAUKkZZc0ZKyqSbtnIFsmfKve5EWpIgAx3GukGlQXcdt//8Jf/7du3pjiTBirai9dxCqiy1pilqAO+vrJHj/hjQ8voXWqEE8vB19cX1sJk0dFKM3327Nvde/aYZ9hBDw9TM9SvX69Uk+hJRLg0+EiAZOIEQimCoS8KaRy8Ik6p97SthxMreFVlm7XwmtUTm1TgGHpSsUnfqGevv1Dcjnh1hADNGtfNyAiZkF4U5sqZ4ajXAcmfbkiIkDk6v5vk5GSBTlGGDtpa90t+lXU11GLXrFw+i47WGF0M2+Pl9uCmTp0USicLJTIy0pgO/jQm3bs+mDBmFDY4BNy7d0+Xvg/e58+fpcaPGsWORtFFCCVAmmszpslSlnv2IS4RCWCWpA/p7/D6GCHNlZHLgz7QxQRAwoMXP2FWbHhzDfJfVIFqmZdg3NkoOi4uVmD4s0XL5l/zcwpveu/cuadL9+6n6GRq4vjxo59HPFp94979SnVUVoWSFbSseRgL5s4dtmrtWn86Wi3ASMybt0mN0BcOaxh62mqvUj6nCKwI3eSxTc7GxiYewqGhoR07dep0D2fUclbcOuiw6NrBA3S0XIoWnaND38nKyc+OeZuaJVqHy1ORadK0Th2RUqNqhfkFhS8NzNLy3iU3pZMwqg/PK0nIyr6mo4QfUC0CpJuR4ceEhPgW3bp3uxEWerdjbn4+O0zWVk724807YaywgEr9qyZUoaZEyof3SewLYtKr17U9+w/1oqMs0dHRo1RUVHbT0WoDNA70rKz6fcjXt82rtwk+jRo1POk2YxbejyY4+OpYZwf7nRD+Vb/Ln0xXv5nHbyVE4mZnRRAmQH7EU6XOmYXf0tjJiyVp4WgzSXrLsjI7/gnfqbYXFr64SCPkzl6wuO36VcsTUFJR1KtY2Xr16r0tLlEsPJ5Hv27ToEGD93RSjVOWFrJyySKfUWPGBe3du9d53sKFNbJIb+vWTZYnjx6fG3L7Tkc6ieXWrVsDHWytWXMFHA4nL+5dcq2en9Bk7ZCM1LzMMiu2MCojQN7YjX+Vdu12hYbO63cyiFY569eOjhLKoFq/ePDFRR4+543QMH1ZWdmHEAbWrVupf+7U2b03Qu8JGASqaTZvWrfJfdNm1rgPCJBnjx87aeroCKyurSlgaPfsxctNNDU18UiTr7e35oqVy57iTETTpk3uRTx/aURHCXzAB4mzon+5m0NVRIDw8vMLnrTRK3dyoN7n57Ve+6sK1ToKw29IR1RUFLQQFm93z/u/WngA02fMmTHEzn4cHaVWrFjS41cJD+BKyM3/WZj2xhbdgTEuLmAIieKKiBSCMCPCo+pM0O/PCuKyKMjMzPiR8CBUnWoVIEgNL7pz/w42ZPvw4UNVnIjYsmX9qgGDBu2nozUG2EL98uWLRkJCgkFUVFQP1EwYdPLYMUcuxcNDflKSbZIXLlwaEhcT0zkuLq5zamqqEvrK1aj1MEVFxW9tJKUSFixYwBr41evQ4TyvsFCkpq/9r7PNdIImHSyTZ3Ida3SSYm2n2tW208eOTX6XlPTaxdX1Ap30yzpOS/Z3ALPmzHc5f/7M4OdPn/WFe+hqpJ/8NuGtwAhQTd8bEhTYrir/deBe69Wvnx0V84bsdFcG5TVh0uccy2kgJlGXjgrly/HAhLcT5ralo+VCmjBVo8oaiK6WBqjlpX50V9dJnoU8Hrso7uK5c2PHT5jACpOaxH64UyktZ6/frtXnL101hcq7zcPDu6Tw0NTRjqSDNQZoZo2bNhPYLV5RUeFxZPRrsilVZSlCcmXROepHwgPIvByC91Im1BxVlrr8X3sHR2er1evWndTX0T766dMHm5Jf2pr+wjPAl15PW+3z1y9fwfRHRYB7q9ZmXFnA1xRpIfnoeqTZUkFKaiDXhq961FNetz0d/SFZ4c9fRve1q9BICtFAqkaVK8/ylWuG1hEVxcvYD+73OwGCAoQHzqSJjY2tKyYmJrDUvSaBL33E0xf/k2zd5gOdVC6/SngA6N5ghKrc6128eFEV/Y6Fjg7DFtBJtZ4BSkYpWXNOZIHWURnhAdTT0yDDsDVMlSuQ06hRR17HJ4qDdqGtreNKJ1POYyewnYVTJ0446Tx2lAEd/WXcfRTeur/5gOF0pS1F8+bNv8W9S/5lwoNh5uzZuy9fuMBuAQEoy8ng1V7wtR0/yikKBbk3gq+ttLYc6AvptZ0zwxY1kxATr3I/kWiL5lVe20T4MT+ttl26dMnV1NQUb1T9/v37+pKSkuzisMo2X0x790gsKCzi5mZni2ZmZorn5uaIZmZk/LCtW1lAsHBFRHhcpLGIcLkQLuJwuMhRKIyEDkekSKSIQj5qcXNFQAgVcSlY04XqOYXKo9qO4BWhQMMGjbNvht6r8JeunZJ85kvahOOdO3eMh9lYXkdBaA7i32m713alnXt3X6hTxH157MyZX26F/k8ChCryypwHkvs44EH2mQVqVGFugXh3t7cSJtOFjspEtPjhYA1pwlSRKv1oSDDgLzs0AUBI4ETEIEur3R7bto+GMPrzRdDXNesV0lJwZgXg8XiSXC73l81SrQ40VJWznr+IqfAXsqRQ7aivl5KcVDzd3s5u6Pz1W9zLtORW2ygpQApf3bz/1dNYHwnzMt/bJlsKeFyuiIB2SQRIzVFpNX6b59b1yOOMcB6Nv45KykrXJOrVx30OWz23TQMfsBo8YKSWlm5lt3fEszVB+PzpDt9tFWjfXj/606dPrPW1ew/Cm4FAAccIDycH+8cgaJBArdS07n+Qorwwv5iUqRwK3DfP7gblCQ8gdVodLo9XKNB01U5+XO5sVkLVqbTUZTQO/q8os0XlmVNnVXUMDV9CGqyN4Z+ZWhFQxYStFvAO/IeOHrWkk/848vPzue3bG7xo1KhRZGU1EGdnZ63n4Q9n3X/8dASdJAB6dnj58W+73XdXN3PzgbcgXBuB9wEJjkpXfh5HtKD51jyB2afhLTRB8pT5vhMNpGpU+kdbNH/O8X1+flZm5gM8dvj6ToU0dRXFrMyMDAnomISREEgrqapXhqoci77WLS6cPt09NOxuW7N+/XNatm6dlxgf3/h6yLXC5SvXuGdkZEiuWLZkaPcexnktm7cqTE9L40Y8fiRKUSLZVjY2D2RlZcOZe/8RS5Ys4c6YMUO1KgIEUJSVzn8dnyiwxQC6/4by0pJpEO7Tx2yP7969o3BGLaaqAgRoOO1uvKhcR7ZDPyc24dsLQ/PGdLQURIBUjUr/aOhPFditnqFlq1Yp98OfsNs91pQAQddvevjwoelvXkQfzSnIM78Xerf/mAkTeyyeMzMzOzdXnMvlFqLKKNKqdaukfv36OS5bte4aWIBv0qTJG3x8RkZrBVXlRCgDcRhmjol7K967R/eHLVs1j/bYtnPPp08fpNXUNMpc3v+zAqTk80GcDmKq+rv9a/yMAOFRnKLm7jyB37G8vhAiQKpGpftA4CsNL3j9Bg3Z4TF5Rfk3/MLj2bNnYjLSMjVilAVd/+uwYQ6LFixb9mTfnt2rX76I7Lp/7+5XIDzgvpgNqRo0apTmOHIsnonYuHFj1sSgr/8BCxAedsPtO4LG1FZO/sv0qVMmxkS/bL9sxZqho0YMv2TWy+S3DqGCQGEcnUSoJNBXwivMFxA+TSz6YONNhD+cvkZGzZRlpc/S0UpTVsU5FnB4Hh2kRjoOXwXlfH18+o5ydoTNnHiqygqZWu2UvkC65WCLu/4HD86FsuhLxg4FB1+5Mhny+d2BA7u1wNfRUC1aNH8uTnMcOmTC2tUrF9GHCQAaSFpamjqEQQPBiZVASVa6zN3hgy5dcuW/Nzq51sLLyVHnZWToVcnxeDrIgf/dCSlXlJ0tR1+OUNPwv9yMG+U0QkBYXLp0fujRI0cm0dFKA+ekg2XCXBtRB3yj9rqs+QCI7965033j+vWMAGE1rd27d1lpqipnaKjAQtyiojWrVhSpKStkXzhzpr2v784pQwYP2IsqeJ5e8VofKiAgoFRH8M8KECeHodcSExNl6CiB8NdS6SaMMK4GXbLYuHGdAx2lEuMT+/QxNa1W+54njwew+7o4Ow3DlrzUNdVjLcxN8daS75PfyzBCBeLOY8Yss7KxwYaUYWQHfEBeXimhrXTboIyMdEpdWYEKOOxPZWVm1t2yZbP7isWLPHb57V9mbWvnmfLlM7biLiMj0wkfWI2kp2c8Cw4OkqKj1IqlC8Z27tienf/Sv2+fR5076CUj+Uba5YR/H6i0ZiY9A+koNWXypLvo5RcwVlsZGCFQFpBvoKOZGh4e3gTiY52dDa5fv6z1+fPnPvfv3XNCTZ0Zfrt3zw8JDp6A7kNAPUVqrHROTo7a/fuhfZzs7bssmj/HeruHxzDIM9TVSmWEELioqCihu+X9rAaipaY0e9xoJ3Z7S+Z6ixbMXY98PIxNu1Kd1QTCPwe87BZmfYLoKGVrMzgaVdwqW4GC89FBzML5c5fdvXt32oqli86CkEAVuF5wcHCFz5+ZmVmhbTPRPYts2rRJ4sOHD53dt24+fPNmCO5z2b59u4AQ+lkBothWerJ5rx6D6Ch169ZVRT6hUXTp0gXXmdNcLUv+DgTCXw//i87vOunrrqOLUE4j7J+iL70EHa00cD46yALq/O9yfn67tOnbwPysAJGTkpxqN3gw3jOXAV2H6zJ+/Em4Hh0ny/4JfzzV0gciIiJSGPogYg4dpdRVNWJzc3N/arNsqED8rqOejiPMP/kd7kHoAzP+exkwYMBPVW55BYUWuh06CGznCf003jt2WDKT2ZYuWvDfIDOzWr2YriSGTkf6Oy655G025dSCZ7Ef/nljQU/iU4Vu1gZAHnoXBSYj/g5qpJPu7OnT86WlpKL09PXxnrAVAf0YsCct/poHBwX1wIl/MD169w6D+wUNpLITyZyGDzsycfLUZUZGRtgamrqKUpasnOzFbt26nZ23cMlJdN5U5+H294KvXTUkk8ooytzt9Kbzt+Ond9WVPGjXV/XwkUsvJO9HfvDKzeeJUfdd/93fB3bVo59v3Oqry2Lepp0J3m5ZvNMByos95awmL9XoBY7/bXh5eEw2aq/3tqO+bvzr168FbH7MmjVLeeRIp9Ibk5YDEiDsXqfRkZF9n0ZEWD9//nzQy5cvzWNiYkzj4uJMEhISjD+8e9f1/fv3HT99+tQhJSVFB5oS3759a5edna2Amk2ymZmZ0shvhdz/0Dkbg2BCYfGaktZVacL062vyBu6LjpbZLARHF6m1DJh2dg6uSEKYuuX6HK6Bxz+7r+3ewJdqdJDqNjbgTL1u3uz+0pCH3iExOvrbqJL0VpBpU1BYWCigxuvptj976vyFgRAOCAhosHHNimth4U8NcWYFyMrKkmE2obKzsrxz+PiJrjjj+z3y3ysOIwHD0dDQoJCAYfNERUVxGAkZ7H/+/Bn70J76Ip6Kwq0oJHDo8h+ptNhMDkxTRdfHaTk5Ocj/SiUn59JlUtE5CnA4/8sXDhJYFCxYOXToUB9dXd0jVdFAQDDwaxYBXl4NPHx9JZZuXDfwRnDIsL17/sO753Xs3Ck84NipSlnh+udAwqMobAq7xqoUKD8xcJSedKsGEXTKPwkIkIcvPm/LuulyiU76O/HYsgnPlGyvqyGw41zJr6Wqonw2HawQqOKy20DYWQ++Rgf/WG7cCB4LflU0kIpoFlDG2dG+wk3Af5FeE05YKFnuFdhf6IcYuPPqdfHO4Bq4x9Ux9MwX7+zFzvqd5XFj2PDFl5Y17OGTItbF64OIofs7EECBV5Nk52+7c1Si67ZUEXQc19CzsNu4o3hVOQaV2XPuRReJzl7ZIh293ogYehQYjgx4eCchQYKDynIMPOIlunl/E9CU+MP88KU37OmTYjHt3HF0v+kcuN+OHgX1u277Xm+YsuDzOzot9l0aW2cgLtFtWxrX0CMOnYtnO/cinh8F7L8Q1QPy63T0eifWxfMDhN2PRujR2b8WYcLCuKtRb0i7FBioSydVqJLw8/XrV/ZLO8Rq4Hk6+Mdy5sQJbOvkZwXIDg8P1elTpuxETTIBC+1Ic5IOCQnpTEdrJeKdPfPGrr7Gmsv8EVDxkz4Xj44xGDofOYAEA17lDAKktdmur8+efVf9MzKKWkOF+u9MlOB1UBodwmHrORcE10dBPqqodAyjNuTApcU7Qovt2fIfzw9fumgnz7yt/k8FRuMg/9ztOBMmjH1EySYM5LECxGAr7+rd+L44TNO01450zyOPcYtA6L0IS6sClR6FUVNTjwX/yZMn37dH4IjgH9eoWzdWK6ksqD3HGs8pKqQqpb38Dj59+YRnqlYW+N00NDUe0FFqzbrVz48fDxirr6OZBoKlV7cub53s7Sc1b9480djY+A5drFaSm18k6mqrw26PWh7P4j6r84qKuG2aNxLYpiPMz254dm4hK5yTv2Q30dTksIa+GzTgJIM/eqAaNsvJ0LShWAodxBxf14+dCQ3U4VCFhmqtBDZqP7yy78qthx5X2CB2fkGRqNswLXYCJjDPSX/BpHXXBK71Y7icXkayl+kIJuXKuEaum26UqcEO6a3C7tb4M1RagMxZuBhL+AFmfZKN9HWT4KWPe/0K7C4U8a96tbK2PvUoLKzCBpVzMjJYAZJXkF/mYrM/hY8fBTWGinI+8MxkO4fhG+koCE5sRElUTCwf4q9ev5K+fv2qV2U1uH+Vaw/fljmUyY/FlMAF9v1UhRppAtLT0/G2qoOMFSu0xILD4ZY7C1hCvE7+uonG+GPK0KChWE5aVl6F5z81bCD2lQ6yBN6JDZOQEK3wbnong2OmOA9QD/2SnqvJ71Iy8jTg3YIyxnqSZ0DjaN5rxxkebeXu6BqzXeD/LJUWID179szx2uGrBeH3Se8lwQebGvEltkiwHGg5Z/W61ezksh+RnZ/DCpCCvLwcOvjH8iH5fZUEyHYvz4VOTqOO0FHMrt27R3Xu2hkbZzp9/hJ+eRo0bMgap66tTB+h67rnbKQLHRWKz/HHc2QH+N1o1FCsyZmQaIEKzVBXTCTvfQoHrz2SEC+eKlAdNPuf6G8fAYp881UqIzNX/OKtNwNLuoPL+2BtKGTnkEEwHDxvlMGmup28U0GYtOyzq8qtBX4qLUCAAQMGPINRBMaBQR46i6V7nz7R90NDe9LRH5KdncdK3eycbNyECQkJ6bvNfbPnx48fsaBqpyAfDv5Qa6sn4A/oZ4qnmstLt8EqqVybVquQ1G0aHBzc4NOnT1j7iXz8GPetyLZpnYekr0RwUJDFmFEjWem7asWytQ62Nl4QnuE29Qr4jkNt3cBXV1bIHmZjg3v3jbsaverZpdPb6Oho8TOnTni8f5dY1V3lWM1i5ZKF+8DvY2q+N/TWna0Q1tXVxYKjXz/zDeDXZjZP6e4Z8fJzuZuPT1gbsvbJgaFjtZSaX7bs0W4pnSxATl6hmIpsAwEV/19hioP+3mPXXrd36Ke2uqTLSM/cBqvJY2OLzVnMcGgfkndvsigIk4ycvP8dDHxS5fVqDFUSIPzMmTntKKjb4OSkWhcyahMgIVEvG8UrNFadlZ7OaiBZ2Vm5cJ4PHz5c/5qetboAAXFOHQ5n6iSXay1bND+OhIHQCoyaA1/HjXZObtGixX2I5xUVtfj8uXhlLZfLzXabPqUvt4jCc0Lgx52/cPHCMRMnLU1KSmqRk5MdtHjR3D2Qx3An9BbuqIp7E4tVaXsba9w7n5j0rtICBAmfFi1atmJtnI6eMGkmM5x76OgJi+bN//f17du3eNr8xq0ey8Cv7XTSkQySG7Bb6EZhy/+7Z4Haf7zGjeu+PLi8r/v+81ECfRJA8ftY9MubgxLi3Lz9gZH96Shm+X93dehgpYEHKBSi7zSqy4W9hEpx8mR4k6keYe979rSpJ2/rWapPsYhHReioS3ajo1XmpwSIsrxs2uFDh9jd6ODPAiFCR6mZs+YMmeIysUK78mdmfe8DyUrLyoF+gXUrls26GXzVGVV8bif99ptdJ7vNi42LDfPw2blscH8zm+Skd606aGtulZdXxJ24FgMHXARfVlbuP/CBcSMdzU1Nui9r0rjxam31duseP33hKlG//jl9HS13W1vbQhurgTN2+XhbjR/l7LDNZ+e6e7fvpqdlZ8BeLZSSsopH/Lvkun16dNsdh3wpWdkdD548lVPX1N77NiGh0gIEnefjg4gn3ekoZdRB94OctGR+ampqUwMDg6CHTyKbycjIPLl2806VX7R/jVDfIX1z8ovSQO0+eDkGj0Kg96yxtsOhO4t97p3lhU1h5yOZd247G8qlp/NaQjzwxpuOMMyadnWkwH7IvwKXQXoqjsuuBL54l4YnSN6OSNRbvy/iBs6sAq8Tvz2Wk6rvDRMk6SQWSxPFZWKdPfNSUoqwzdfLd98aWa6++TX75sQmLVpw0+vXrZNpMDLgHC6McFx8wTE7r7CTpkKLM3TS7wG0Di01ZTxEBkRERLSEtKysLHZH9Ip2BgYGnllIB6m2bVoupoN/LPIyrfEISWWGcdFvwXbMwW8lL9OmAH4fcGrKCpkxMTHEyFAZvE5ObjV04cUgEBCNe+zI0Hc8YkdnCYAqWLOuY469gHI2cwPPBAR8X5S49dgj5WU777KroBm6jDlayvhV/6lnWaPWwvJNJ52aABup0VFMUlJaC/6y6/aHtWveewcWfqZTjuN0/nwz19N4DyV+LGefl3ZcctkcwiWvO3BG4KyRK4KOQxjyvn4twuYsgGNX38jqDPePg2s5LLp0FglZdqIi0HnMMWfIA2c778JaOvn3gW5QTJhwgDQFGSl2FEVXQ/3hqnnzfvgFuH79GruHTAcdjdl08I9FSbZtGPgVFSBWFv2PI6ExlI5SaWlpXXNycpSR9tGMESKMo4sQCH88VW7CoCYG7ri8e+fm5B07dtRTlJXOY17+wsICtt8j4nlkh517d+Ox9vJAzRDWCLOklHSlRmFevHgx2lBX5xUSak3mzp21V11FHpsj7NbR8FVk5GMjlF6Hkch9exs/R2FR9PXAai46LqEqlVZMXKRS9k4ePnpgpaure5iOUlqqyjfaKchG66i3Y4e+CYRaBWq+fOb/ciLH27BmTamecCW5tukpKSll7skBQCWng9S4kU6VnuSiqih3K4hexYvUWDxk5zjMptPK5UsXgcBgBIipSY8oXfV2WKDNnOZ2EaU3rooA0VZTxiNBFdFA3Ca7zF+wYN52OkrNnjENq65wXXlpyT9+zsvfDqj6Z6+/Ukb/daXWLBFqGPSHNIFK0NGg/buyRkUYUHsfT5QqD2bodcHc2U44oRIMMjfdC7553z6PzXr3PAbh86dOqVtamM+EsM2gAbMnTxw/2maQBd4d/8GDB/XcpkzCbcylixc4Qb4wA8pl4TZ5kjf4UydPPIgTyoFfQM2fO2sCxMGNHe2MLcQP6mfGWnMjlADa7VVk+KKL1nB82wF7PnUaeSRYoot3DsR3nX7GmpP8Eb0mHrNTs933w//4Z7nz7IOT3vCDlVv3U5uwMO3z2tvb05qOCkVJtg2ePhwfH6/w8uVL1ujwn8bz58+Vwf/27dv/zp49Xu7OzU72dkfGjRmJ55UACQkJEj26dYpnhAjjJo0da08XIfBTRQGSABbx0LGM5smA4qKQjj54Ah2gZUEEyB8EVBQ6KBSUzw4BOw23q1ar7tUJuk88mjLM1voETigDeFnLe+Z5M2eehnzG0ckEfqooQMynnt5tNfus0OnaRy5Hz5Hovl1grUtZEAFSPj89kawk7RTlM8LCwozpqACWVlYWvXt0LXMK7XbfPfWioqLw7NWo599XU1cEZv6Jw7Ahj8EvWSFNjDvjP0dNWSEDaQ7KgYGBrYMuXoSZq03sbKyPoS+S+K1bpyo0t+P4qbPTwH+X8LYjTigDdE95ce+SyzRktGbjxkEwkaxPX7Mb7fX18fAcoRxoYaI8eO97vBIWO4+igKLS9mOLKA6PU8QROvpn11dlXfaNic3oKIUNdMO5+c4Jdm/pbIzX0cfTIJ1jWJy/9XD4EDoLs2LX/fGQDiuCwdcZ6o/7yPgxmXDiWfE5istcDovDzemSYK2Jvg/G7bsUUSGN6a/nyuXLuI0v31Yq323sWDwFnR9NVcVP29zdy1ymrthWil0paTnQPIYOlsuGDRvqv3v3rh5q+jQdamv1HNL4BQgSSvo2g/sbRkdHq1tbD1pp3KXjHVMTk/Yb1605HhYWOvzFixfNnR2G+q5evbrUJJ2SqKso4Q7YebNmGSOhU+bCqYXzZh9GwrLM6dPt5Nv+8et9/gigAjGg8IAZgRf5f/ethx5qC5ShQZVQBNLtF15eQicJBZXjQjlcaWnQ+Vsw5wQNRNNu/73J629g+y8sfMc4Lw3a0tB4+0ecTmM155x/636+n+koLt9t/DGB/ZYbGW/PsJp9YTOEBTQQVDbs6Rd2ThCeik7fT62AUcnBLVgwU5FOZuGv3CWJjY2tO2LYsC0QPn36hNXr169VcEY5oC89nuTbr7fJC11NtTQnB/uLGirKmeBDuoO9HZ6FN9TGOmju7NkjB/brGwbXGWhuemuged+bR44caWdh2vcJfpnK4fr168oem9fh6b9Ikym1kpLh6dOneJsGOiqAr69vJ8hDQkzo9GxCCfgrDgp3HXPMj459p4zKBRW8vYP/fZyPnILl3neLdoT2o7MxSpZ+MWNWBwna5EA07rE9GQQVCBCsVZRA1fZAvPX8c/o4Usb1IT0y8RuY1hQVMfJgP4wC0MeWFCDY50Pb4VB0aiqP1Zr+acxNe+G5FYyDNN+dO9md69APWq+sCgYMs7VxR2Xw4jrHYUNuQHmc8Zvpot8BV/rhQ4eUa/CorGfrZKj3iflN5s6d2ZtOJpQHf2VCYUTp+TdCKpww+k46bVEPLH6h8p8+0RbwfnAsCBA9e/9SdjUMRh45J9LRE08baNJju9C5PPID/ZYPmXdhi7rNgVD/oBihC/3g+rGxX+X4BYjakP2PJbp65ca8y/jjzVlWex8IcP7SVXYqO+Dj4yPZqEmTwxZ9++B2IYfDyVqzcYsm0hyEqvH+AcemoqYCrqz7/Y92d7C1DUpKSgKbI78NBRmpgtsPHoKx5vqDLG3KNNSChAPP3XsHa2zIZdw4vPbF3m7ItqTEJNZw9Nq1G/HKX0LlQO9OlZfQX942KDDr1iQJr1kmki3MdwpdhCaMnIL8UnN9uEiSgY/eB42cfJ5QbXRYP7XwvMICg5jEb20Hd1XCK69L0l1XKvLq40R5OoqJOuqos2B8RzmTsUcuYwFn4M4buuDiejq79oAEBGzTyK7/6KClkTrTzdWdjlJbN6ydrK6iWOZELP5jwRbr0sWL/enoL4W5D/TOcNprqJbZew+aRWJiItvkOnzgwJK0tLQWEIY8xo0a4SBoHo9QNvwaQlnagrD0ssoyMPlllFuyJBhmL3PLGoXp6Hw4kNFAGhr74JnPJdEddnDLoBlnl1rPDjy39XA4njdUCnT99HReqx+NwnAMPAqNx5/847c7qRFUFOSwjYsXLyLkoQI9ePCAHZmYOGbMGjUF2TI7FFVkBae1QyfrptWrlehojXLv3r3/MQIO+kw0lBXZDbBLAs/19OlTtnMYaV3QD8K2nVEY73nbTk6GdJ5WBv4KXpZQEJIOq1N7TzrJbnZWCvoYHQf/OzbzLozHaXw0NPZOBb8iAqS8+4otKrbFwTEo3Y8CHyTmWEaA4CaakPO5rAl2dlx66QId/WOokSZMSaLfxNVXU1bIVlXVxRajli5aGI0zENt9fed16tJ1PlQuOkmA6PjEuvLSktgeCMRfJ7wT69GzpyikzXR1LXdi2s9g1tvk9ukTAaMio1/XO374cPvRIxyDn8e8LjWqBPcF934/4qmKlpYWa8N0zYql0WrqarchPMJh6J71W1Y2j4x5I/0y7i1+oQg1S+7tyU2uhL1dazjyyAo6CROT+EUGmgSdtVufgvjjg8M6H7sS43M9IpG1Um6/6PKE9Kz8Ctu8XeXSaUy9rt4CHwZDpyP327Zq+FSew8Hpbds0/NTOZv9dnEnDMfTkOZiqCozuQBMNbJxMKGFMevuJZ/910pQUWJ37T2NnNRhPLefHQFfzK1Q2Rlj4+vj0XLV8yWAI79+/2wCl81CFFDqd3Kx3z+BVy5fi+RcM0Es+1snprL6e9hf/A3uFjqlXBnRt0V7G3R47DR/G2jDpa9Ij3GX8eLy8uiSnT5/WgGfZt2+fwBg9Og9eqQx2OGdPd1uxcsmS4t56QuXh/xqX86WnQ6Uwcz19A+fzOb+LL0vtV6Q4cA/e7gBchxFHsDEqoEIaCGL2ttud+a8xYNrpUtqP6eRTC/nL+J6KYt+Lkk0YjaGHsEkCxrluvNmBzqo96GtpflVoK5Vv3KXzw+6dje7ChlT8AgQY0N80smtHfWw2EJo2kLdo/nyhdjCjo6MboXze1aAg1lYDAwgeF5dxZurKilmqSvLZKvLSz08cOzYPCZkyTQlkZ2fLTXVx2a+trvxZT1MtbcWKFeyQs8uEcdtMundOoqOlsLe1vgD3gq6L5wJcv37V/oCfHx4iXLNqxWp4jv5mvZ/5eHkJTDbroKWRSAcJBMKPgAVyUNGgQjFOX1c7BX2d2TUkkLZi2aKzdJTq2kk/GdLoqFD69jKOgzKxsbEV2mQZCQul1NTPvb98+WKalpbGbhlYAo6ynEyukYFemYIDgOuOdHBgLTwN6m96V7HtdxsoPt7eC6GMEFeqHUwgEKoA7Gs7qL85tg/ar5fJJahgOIMGrJqhNN7G9Wt/aD1p/drVW3XUVFJg9isqP9Pdfb0i0gzKtdcBzRXojN20YcMmuLaGsuJLlFauyYGB/fqEyUtLCgiBw/v3g4AUuHdVRbls6OyFdHCghR05dKj2tF8JhF8BVHJY5n/16mV7qGiuLuPZZe3eXp7roJL369vLB/ImjB1VqtlSHrdv3LDo1EF3S4+unS6b9uwRaWrSI9KsV88HXYz0A7sY6m8KDQ0V2q8hDMsB5ljILFw4H99DSEgIO8FHse13Q0p+fn5SeloaZY7UEAiEn2D6xIkyIx0dFyPBwI7+oHBdqIDglOTaZtDJmG6dDRKN2uvixXdDh1jthjIGWuoVMtJcHfTp3v06XHNQfzO8HH/iuNEDSto1Ye7dpHuXkLGjnSttx4RA+JsRsJXwq3Cyt310/XpIqc19uVxuYWzie4Gmh7yMVD6HKuK8eZuE050c7HpdD75+RVxULHfF2vVz7IYNYyemVQcL5s3efnDfvnEg5JzHjtJatmzNM0gf3N/8fnj4Q31mGwYAlWkgJ9U6HcLt2qmFHz9z1hlsnI4bNWpm7KuXvS9dvykpKytb5poZQvlkePTUyX0V/E/vuv87adY1oA7H1vbv7ZeLiIiofzUoaFViYiK7LmTxgvlHhtpYs3unoErKgS+8npY6a/0dxXkTx465de7c2aW0BgCdtPlvYmIqPZR77dqVJejYQvo8RfGvXw+AdB6P15IxV/jfrl3DIe/YsWNdIA7AEDJK46nKt81hjmWct5e7wKpLAoHwi9HX1orZuH49ngTEVMxbt26x9jqYIWEEa8D57OnTM1SV5V6pKclnMceU5TRVFNNV5KUjHz96NIw+nEWznXKmUYfiSW8AcwyER492VENhJD94v3VtDoFAqADdunQMZyowEijOdDKGv2JXF3A+JJzYpdfQlGGuY9hB+11UVFSlN5QiEAi/gHv3bukbttf6atzJKElPS+MbqrTs/BElWek8OanWhRtWr55AF6cszPrAZK6iJQvn76STfgoDHS08t+TZs2d4NfFQG6t5/PcAYTDe7DZp0sxxI53mDrIw95w3b1at38O2JkECvCk4pPFVq+BG56yyiYi9517YvUz8qktHCX8aYF3MffNmWwfbIc8mjBl918VljAadhTWCJYsWzAZhoigrnQsVW05Kslp2SecTFEVuU1wc0bVwh+mePXuaaKoqZzB50LG7zXMrK8gINUdDY58s9D80iE9Nbdrb5aS5ss3+p3TWTzHX806lR/OGLTzvNWLRJTzbOOL9+/rCDA1VhS6jj76gg4SaBn2JGo0fPeouqsisZvDkyZMhdAXnwV6zyM/x27Wr3CXzqampBmNHOt9DwgfP47hy+fIc5nztFGRKbUZM+D006uEjYO7B73SMxvuv2az9jEU77h5HAgb3g8HHBSfSoHeFtey/6WD4PhQXR2WwdskIkK9FRU2W+YYFfOPbc/bp6xQL/6DojXSUZa3fA3bPZYYHkR+xNTN0bokVux8eQefHo4XIF7CFi6RgWybv1I2Y5Q9ffsJ7H2XzePIGTodfZRcVyaFzsPdQ8lkI1YD/wYPztdVVkqA5oyQnk2va14QdrRHG169f5TWUFJO6GBl8sre3UgDhoKetXq7pQpg1yggSxunpaBYvsyb8ckoKEEDFeu+O4yFxJp57I3GFe/g8SXaW580hGTyeJPqf2GH2rmOOY6NBc7fdxrY4UJ5o3S5eeMkBCJAzt2NVY2JSsWkIpvIOmnUWr9LFwEI2mocxX8ywbVIhuG0OMUlPT8drrjIzeVKPnn9UHjI/UKCJwzFw/3D0aoxGf7czIXQSZT7tNN7cmtVAwJAyjZLV3lJGmQm/gVEjHNZ1MtRL+PQpSV+jnVLGGKeK7XqHXrYKbzJFqDmECRDNoYf21uu+XTAdVXZhAsRtU4ig1kBXUv4mzMePGZLdx52Yjo6tO2TWhWGmU05tRGGBD8bVB/G2IIDoqABIOLAVH+AauBeUJUDQOdi+l/rdtuGFlYwAef+eV5+5/8GzzvmA/6fzz6pJxt067xjU3yxk976Dc0LDwtu2aNHmwfOXrxrs8vPb3UFH+/2OHTsEzPKXhMPhkIVvfyCvX6c0nmrX4UhuTj47fF8e9erVKXPr0DErr42buvHG4JYtG7y/sdMKW0c/uqGf/yXPwTMjXiW349cIeunLBmw98tiEjrIEXH25EOx30FFMecOCYM6TDpaaxSkpyc1s2mtX5I4TEV1PrjefSCcTfiVIFa2Pmh3sMvuyCLl4UUZXvR2ZJfqHU1ID4Rp44A5zt40hix48KNYIQDPoMfHEYghHfcpsA35yMq8V04TpOu7oafChmdHQ2BtbxwMNxND5yCsIA+PWBv+HzlO3tZkvtkQGXH+UNIIOYsQ7C25G1bLvLqxBzNhycyFOoDlyOXpCSORHyYcvkrUhDloHo4HgAjQNaA3EYORh1sDWuJVX/ep3K6FdEX4NGzastZk9Y9o8Okr4B1i3/4E/OHf/cL/Bc4ME9u25EpY4FDZpOnw5aiSdRB269HINNCkOBr9ofujiy02Qhiow9+r9hGEBAc/EuIbFAijkQQJeHd3K7L+UJj198Bosn2NP8HSAXpNOPQXtw2zK+VJWyU4Ev+4KzaVuY44/5/9I7b/00gmue/RazCA6iVq6494WSLsV9anhhgOPfBISMgW2a93iH74N/P8Cn42zmXPuIU5EbD4czu5gQCAQfjM7TzzFIyWowtcZNP3MH72R+cgVV8gOhQTCnwRoCqZTTmy+EhaP1zn9qaDmN7sbHYFAIBAIBAKBQCAQCAQCgUAgEAgEAoFAIBAIBAKBQCAQCH8FHK1drvZ0mEAgECoFh1pjWa1GiQkEQu2BmE0jEAhVhggQAoFQZYgAIRAIVYYIEAKBUGWIAKkiOTOPUIVziO2X6kKEU7OvYrtmbSidlnJ0jFBd1LpRmGxU8evW+W5c+31GCtXGawwdqxggOFKy0ymDvbOpuG8f6dR/g6K5Jyix9UOofN6vtSkN132V8p5S3oktDVYbYU7rKQNJvHMDy4sv7yi1XVPoGOFnqJUaSHJGKsVZa0X9b+sISrJBM0pcRKi1/jLhcjiUx8Nz/5zw+J3A/1HdwiNyjAcWHs3Q/wznByey1pqSb9ySLlE1QNgNU+9Kx2o3tboJk5KDbelSres1xj4XKWT1RcWpOlzBLWE4tAH+enXE6RBFFfB4bBgQRcdAfkngWChXr07xLgTMMeIidQTKS6D8koIMjoT7KQ5/hwmDD/nC1H+4Xt0S54M4cx9VAe6RX3tjgPuGPEDwPotj9Uo8A/iQxn/fgsd9B8rV4Qo+HwjwkucUhlpzaUoKaZdf6f8Z4FFFVN2NdnSsGPgfSv/2xZT8n8q6Hjw/8xswfH9vxPA9/4vUyiYM/JmpuZlUS1pwwJfJu+84amJ7M+pDZirVqn4TKh5pF3Lbi7e/hS9OUVERlccroHIL8qlG4t/3ZYZjoT9EHFWsvMICSgy9cAOOrqICXz+kZBr+j0qYtAsfW4CaBGIbbPG5rsY9odT+J021adiMysnPp8RF61AfkFbUukFTyvvhBWpS0C6qYxsV6u6ItficIJw46J4PPAuhHAPdqc9T91K+j69QMwwHUjnofhqI1aVaeYykPmZ9o7RbyFGPR2+msgvysMBo5TmS+pSVhq9biIReRn4O1Rjdf2vPUfhZSwLlSjZh6qIKkD3zMJWel40rGjwjPDeQOcMfV+aMvBx8HwCTB+cCvuVmUW23jcW/xaKQQ9Tm3iOpXPRcIPwU0G8ci35rKHv0xR3K9tRGKma8N/XowxvKWsWIykT3C7+37u7p1OOPcZRNOyPqqOVs/NyMMFty6zC1/FYADjOYK7SnztkuZO9FGIpNWlGvJmynUnMy8TWginPXWeM8uB+4x28or0W9Rvj3h3MxzwTo+82iHia/xmlZ+bm4DAgR/ueP/JyI3qfGlNuVPdSB59dx+r9ErdRAoOnh9+QaNfr8NvbPBuEhjioOVCxIk0VqLnx9GODFqrvBjmq8ZTiOzw85iMt59BmNhQeExZGA6LBnJnV2yAJchgGOBeHBsO3RBUpq2xhUqcZRdUVFKS5SqyW9RlNPP8VTLh3w3s1YeHg/uojPybzU/Lh2MKdE0f023GyPK9POfsX7EIHwGH5mK1Vv41B8HHx991u4UTwkxOqst6GaoPt3ubSDSp6yG5evCOnTD1IBUbepRpsd8P2k5KRT+yxccWUB4QHPDvchus6GPuI7dVAaXDMNCR9gbU9HfN8NNg3D8fF6ptgvia1qZ3y/8Ht/QoLx6OCZOB2Ex/SreygJpEUw/50w4D/5ESA8xpz3pppudaRE0G8FAmCqPjbgjmmCnhcEMP/vz1zT/sxmLDxyZwVQzz7GU/XR88BvHv/tE5Xitg+XAQ5F3qCauzv9k8IDqJUC5NmnBGrO9f3U7idXcRw0BSB39lH81WC+MopNJbFfHnaqXdFX5i0do/CXEyjZfODndHQY9t+mf8Y+w7v0L3SomHV3v3/tSvIYCRuGJHScTKMWdIyiDqKXlgGaWsM1u2Oti3k2b9PxdG7FgCadrVoX9vhmdRtSjpo9sCbDT0GRwAZtmMISaXufBtMhCgu31kjbEwbcN8Prrx8oqYbN6RhFbbl/lg6VzblXD7DfQFTodrYsvuYu7HMBpvLfd6TMKcynQ8XUEdJUBG1Ms6Usew7Zxi2oRmLff5ezr+7ToX+TWilASvKWrrjwdWGcf9RNAcFQFmHvYyj15t+t8TMvWcmXjx9oh1eE7jLqdKg0Kdnf2/Ulz6bfWpEOFfMo+Q1qCiAVm342GdScaLSpcnsXjTrnxR7/H2o+gQ/nrCzQdGQAragsvuV9L1dU4gm7SKnSobLJQ00waP6lzzhEp3zn1QS81zam+8HiZg44+C/Nj66kcyoGCMjTMffYcyy8cRBrTgzZ+Xl06N+ECBCaT5nF/QRp0w9hHzSLijDg2GrcxwHHxLnspPLnHKMC6a/fz7D05mFq/wA3Khap2bxKzDdZgJpW9503sF9EaL938JuJ+xuYtLeTdlEOmt3oI0qTx6eJGbfVoPr4L6V295+M7wPSRuv0xoIS+kSYZ3/kvAn7Nc351w+pW46rqRdjPX94PWhuQb8PlON3Co3xRvrU7Gv7qBsOK6nCucXPZdBacLi3IjTaZE8NUu7Inntl99q1qRxZjcuHdgtZaqWxA7X90UXqwptHdGrFGK7enbJQNqCcAz3K1T4qg1LT1tSW3qMo6xPr8de0okDzaU//KdT95FfU5rAzdCpFre0xgmokXpdyuYR3cKw0fv1dqTepydTy24Idlou7DEFNkaaUy+WqnbeygIY1v7MNNeTkeqoACbVJl3ZR3uEX6FzhuPceTTWpW5+admU3O/oGSIiIUf/1n0SFf4ilNtw7RadWHt9+LtTHrDRqfsgBOqV2QAQI4a8CvvJPPsZROrunY0GZPesI7rwV1v9CqHmIACH8VcCQdsYMf9x5CSy+4U+tuHMUhwm/HiJACARClSGdqAQCocoQAUIgEKoMESAEAqGKUNT/AZwrdjDIfJbKAAAAAElFTkSuQmCC"/>
          <p:cNvSpPr/>
          <p:nvPr/>
        </p:nvSpPr>
        <p:spPr>
          <a:xfrm>
            <a:off x="31750" y="-682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84" name="Google Shape;184;p5"/>
          <p:cNvPicPr preferRelativeResize="0"/>
          <p:nvPr/>
        </p:nvPicPr>
        <p:blipFill rotWithShape="1">
          <a:blip r:embed="rId3">
            <a:alphaModFix/>
          </a:blip>
          <a:srcRect/>
          <a:stretch/>
        </p:blipFill>
        <p:spPr>
          <a:xfrm>
            <a:off x="6781800" y="5562600"/>
            <a:ext cx="2198966" cy="1110996"/>
          </a:xfrm>
          <a:prstGeom prst="rect">
            <a:avLst/>
          </a:prstGeom>
          <a:no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title"/>
          </p:nvPr>
        </p:nvSpPr>
        <p:spPr>
          <a:xfrm>
            <a:off x="484710" y="452718"/>
            <a:ext cx="7055380" cy="91888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2400"/>
              <a:buFont typeface="Arial"/>
              <a:buNone/>
            </a:pPr>
            <a:r>
              <a:rPr lang="en-US" sz="2400" b="1">
                <a:latin typeface="Arial"/>
                <a:ea typeface="Arial"/>
                <a:cs typeface="Arial"/>
                <a:sym typeface="Arial"/>
              </a:rPr>
              <a:t>Performance Learning Center </a:t>
            </a:r>
            <a:br>
              <a:rPr lang="en-US" sz="2400" b="1">
                <a:latin typeface="Arial"/>
                <a:ea typeface="Arial"/>
                <a:cs typeface="Arial"/>
                <a:sym typeface="Arial"/>
              </a:rPr>
            </a:br>
            <a:r>
              <a:rPr lang="en-US" sz="2400" b="1">
                <a:latin typeface="Arial"/>
                <a:ea typeface="Arial"/>
                <a:cs typeface="Arial"/>
                <a:sym typeface="Arial"/>
              </a:rPr>
              <a:t>Teachers and Staff</a:t>
            </a:r>
            <a:endParaRPr/>
          </a:p>
        </p:txBody>
      </p:sp>
      <p:sp>
        <p:nvSpPr>
          <p:cNvPr id="190" name="Google Shape;190;p6"/>
          <p:cNvSpPr txBox="1">
            <a:spLocks noGrp="1"/>
          </p:cNvSpPr>
          <p:nvPr>
            <p:ph type="body" idx="1"/>
          </p:nvPr>
        </p:nvSpPr>
        <p:spPr>
          <a:xfrm>
            <a:off x="857011" y="1524000"/>
            <a:ext cx="6711654" cy="510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80"/>
              <a:buNone/>
            </a:pPr>
            <a:endParaRPr sz="1850" b="1">
              <a:latin typeface="Times New Roman"/>
              <a:ea typeface="Times New Roman"/>
              <a:cs typeface="Times New Roman"/>
              <a:sym typeface="Times New Roman"/>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Dr. Andre Touchard- Success Center Principal </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Ms. Tonya Johnson – Success Center Assistant Principal </a:t>
            </a:r>
            <a:endParaRPr sz="1850" b="1">
              <a:latin typeface="Times New Roman"/>
              <a:ea typeface="Times New Roman"/>
              <a:cs typeface="Times New Roman"/>
              <a:sym typeface="Times New Roman"/>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Dr. Lashun Danley- PLC Site Coordinator </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Ms. Carney – Language Arts</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Ms. McFarland – Math</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Mr. Robertson – Science</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Mr. Brown – Social Studies</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Mr. McMichen - Science</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Mr. Young – Math</a:t>
            </a:r>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Mrs. Weaver – Success Center Counselor </a:t>
            </a:r>
            <a:endParaRPr sz="1850" b="1">
              <a:latin typeface="Times New Roman"/>
              <a:ea typeface="Times New Roman"/>
              <a:cs typeface="Times New Roman"/>
              <a:sym typeface="Times New Roman"/>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Ms. Parker– Office Manager</a:t>
            </a:r>
            <a:endParaRPr sz="1850" b="1">
              <a:latin typeface="Times New Roman"/>
              <a:ea typeface="Times New Roman"/>
              <a:cs typeface="Times New Roman"/>
              <a:sym typeface="Times New Roman"/>
            </a:endParaRPr>
          </a:p>
          <a:p>
            <a:pPr marL="342900" lvl="0" indent="-342900" algn="l" rtl="0">
              <a:lnSpc>
                <a:spcPct val="90000"/>
              </a:lnSpc>
              <a:spcBef>
                <a:spcPts val="1000"/>
              </a:spcBef>
              <a:spcAft>
                <a:spcPts val="0"/>
              </a:spcAft>
              <a:buSzPts val="1480"/>
              <a:buChar char="►"/>
            </a:pPr>
            <a:r>
              <a:rPr lang="en-US" sz="1850" b="1">
                <a:latin typeface="Times New Roman"/>
                <a:ea typeface="Times New Roman"/>
                <a:cs typeface="Times New Roman"/>
                <a:sym typeface="Times New Roman"/>
              </a:rPr>
              <a:t>Ms. Lindley - Custodian</a:t>
            </a:r>
            <a:endParaRPr/>
          </a:p>
          <a:p>
            <a:pPr marL="342900" lvl="0" indent="-248920" algn="l" rtl="0">
              <a:lnSpc>
                <a:spcPct val="90000"/>
              </a:lnSpc>
              <a:spcBef>
                <a:spcPts val="1000"/>
              </a:spcBef>
              <a:spcAft>
                <a:spcPts val="0"/>
              </a:spcAft>
              <a:buSzPts val="1480"/>
              <a:buNone/>
            </a:pPr>
            <a:endParaRPr sz="185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a:spLocks noGrp="1"/>
          </p:cNvSpPr>
          <p:nvPr>
            <p:ph type="title"/>
          </p:nvPr>
        </p:nvSpPr>
        <p:spPr>
          <a:xfrm>
            <a:off x="76200" y="753228"/>
            <a:ext cx="7351973" cy="10809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imes New Roman"/>
              <a:buNone/>
            </a:pPr>
            <a:r>
              <a:rPr lang="en-US">
                <a:latin typeface="Times New Roman"/>
                <a:ea typeface="Times New Roman"/>
                <a:cs typeface="Times New Roman"/>
                <a:sym typeface="Times New Roman"/>
              </a:rPr>
              <a:t>A day in the life of a PLC student…</a:t>
            </a:r>
            <a:endParaRPr>
              <a:latin typeface="Times New Roman"/>
              <a:ea typeface="Times New Roman"/>
              <a:cs typeface="Times New Roman"/>
              <a:sym typeface="Times New Roman"/>
            </a:endParaRPr>
          </a:p>
        </p:txBody>
      </p:sp>
      <p:sp>
        <p:nvSpPr>
          <p:cNvPr id="196" name="Google Shape;196;p7"/>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latin typeface="Times New Roman"/>
                <a:ea typeface="Times New Roman"/>
                <a:cs typeface="Times New Roman"/>
                <a:sym typeface="Times New Roman"/>
              </a:rPr>
              <a:t>Breakfast- available in the morning before class begins. </a:t>
            </a:r>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4 academic block classes – students will work on all 4 classes each day. Each class period will last 1 hr and 15 min.  *Once a class is completed in Edgenuity, a new class will be assigned. </a:t>
            </a:r>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All students will have an advisement teacher</a:t>
            </a:r>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Lunch – Will occur at the beginning of 3rd block. It will be pre-ordered each morning during 1st block.</a:t>
            </a:r>
            <a:endParaRPr/>
          </a:p>
          <a:p>
            <a:pPr marL="342900" lvl="0" indent="-342900" algn="l" rtl="0">
              <a:spcBef>
                <a:spcPts val="1000"/>
              </a:spcBef>
              <a:spcAft>
                <a:spcPts val="0"/>
              </a:spcAft>
              <a:buSzPts val="1600"/>
              <a:buChar char="►"/>
            </a:pPr>
            <a:r>
              <a:rPr lang="en-US">
                <a:latin typeface="Times New Roman"/>
                <a:ea typeface="Times New Roman"/>
                <a:cs typeface="Times New Roman"/>
                <a:sym typeface="Times New Roman"/>
              </a:rPr>
              <a:t>Mentoring, Interning, etc……</a:t>
            </a:r>
            <a:endParaRPr/>
          </a:p>
          <a:p>
            <a:pPr marL="0" lvl="0" indent="0" algn="l" rtl="0">
              <a:spcBef>
                <a:spcPts val="1000"/>
              </a:spcBef>
              <a:spcAft>
                <a:spcPts val="0"/>
              </a:spcAft>
              <a:buSzPts val="1600"/>
              <a:buNone/>
            </a:pPr>
            <a:endParaRPr>
              <a:latin typeface="Times New Roman"/>
              <a:ea typeface="Times New Roman"/>
              <a:cs typeface="Times New Roman"/>
              <a:sym typeface="Times New Roman"/>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201" name="Google Shape;201;p8"/>
          <p:cNvGraphicFramePr/>
          <p:nvPr/>
        </p:nvGraphicFramePr>
        <p:xfrm>
          <a:off x="567250" y="-301032"/>
          <a:ext cx="3000000" cy="3000000"/>
        </p:xfrm>
        <a:graphic>
          <a:graphicData uri="http://schemas.openxmlformats.org/drawingml/2006/table">
            <a:tbl>
              <a:tblPr firstRow="1" firstCol="1" bandRow="1">
                <a:noFill/>
                <a:tableStyleId>{E678BE52-7675-4117-8A0C-63B4035129E7}</a:tableStyleId>
              </a:tblPr>
              <a:tblGrid>
                <a:gridCol w="2614175">
                  <a:extLst>
                    <a:ext uri="{9D8B030D-6E8A-4147-A177-3AD203B41FA5}">
                      <a16:colId xmlns:a16="http://schemas.microsoft.com/office/drawing/2014/main" val="20000"/>
                    </a:ext>
                  </a:extLst>
                </a:gridCol>
                <a:gridCol w="5798225">
                  <a:extLst>
                    <a:ext uri="{9D8B030D-6E8A-4147-A177-3AD203B41FA5}">
                      <a16:colId xmlns:a16="http://schemas.microsoft.com/office/drawing/2014/main" val="20001"/>
                    </a:ext>
                  </a:extLst>
                </a:gridCol>
              </a:tblGrid>
              <a:tr h="507675">
                <a:tc gridSpan="2">
                  <a:txBody>
                    <a:bodyPr/>
                    <a:lstStyle/>
                    <a:p>
                      <a:pPr marL="0" marR="0" lvl="0" indent="0" algn="ctr" rtl="0">
                        <a:lnSpc>
                          <a:spcPct val="107000"/>
                        </a:lnSpc>
                        <a:spcBef>
                          <a:spcPts val="0"/>
                        </a:spcBef>
                        <a:spcAft>
                          <a:spcPts val="0"/>
                        </a:spcAft>
                        <a:buNone/>
                      </a:pPr>
                      <a:r>
                        <a:rPr lang="en-US" sz="2600" u="none" strike="noStrike" cap="none">
                          <a:solidFill>
                            <a:srgbClr val="FF0000"/>
                          </a:solidFill>
                        </a:rPr>
                        <a:t>4 x 4 Block Schedule (New)</a:t>
                      </a:r>
                      <a:endParaRPr sz="2600" u="none" strike="noStrike" cap="none">
                        <a:solidFill>
                          <a:srgbClr val="FF0000"/>
                        </a:solidFill>
                        <a:latin typeface="Calibri"/>
                        <a:ea typeface="Calibri"/>
                        <a:cs typeface="Calibri"/>
                        <a:sym typeface="Calibri"/>
                      </a:endParaRPr>
                    </a:p>
                  </a:txBody>
                  <a:tcPr marL="56625" marR="56625" marT="0" marB="0" anchor="ctr"/>
                </a:tc>
                <a:tc hMerge="1">
                  <a:txBody>
                    <a:bodyPr/>
                    <a:lstStyle/>
                    <a:p>
                      <a:endParaRPr lang="en-US"/>
                    </a:p>
                  </a:txBody>
                  <a:tcPr/>
                </a:tc>
                <a:extLst>
                  <a:ext uri="{0D108BD9-81ED-4DB2-BD59-A6C34878D82A}">
                    <a16:rowId xmlns:a16="http://schemas.microsoft.com/office/drawing/2014/main" val="10000"/>
                  </a:ext>
                </a:extLst>
              </a:tr>
              <a:tr h="507675">
                <a:tc>
                  <a:txBody>
                    <a:bodyPr/>
                    <a:lstStyle/>
                    <a:p>
                      <a:pPr marL="0" marR="0" lvl="0" indent="0" algn="l" rtl="0">
                        <a:lnSpc>
                          <a:spcPct val="107000"/>
                        </a:lnSpc>
                        <a:spcBef>
                          <a:spcPts val="0"/>
                        </a:spcBef>
                        <a:spcAft>
                          <a:spcPts val="0"/>
                        </a:spcAft>
                        <a:buNone/>
                      </a:pPr>
                      <a:r>
                        <a:rPr lang="en-US" sz="2600">
                          <a:solidFill>
                            <a:srgbClr val="FF0000"/>
                          </a:solidFill>
                        </a:rPr>
                        <a:t>8</a:t>
                      </a:r>
                      <a:r>
                        <a:rPr lang="en-US" sz="2600" u="none" strike="noStrike" cap="none">
                          <a:solidFill>
                            <a:srgbClr val="FF0000"/>
                          </a:solidFill>
                        </a:rPr>
                        <a:t>:</a:t>
                      </a:r>
                      <a:r>
                        <a:rPr lang="en-US" sz="2600">
                          <a:solidFill>
                            <a:srgbClr val="FF0000"/>
                          </a:solidFill>
                        </a:rPr>
                        <a:t>5</a:t>
                      </a:r>
                      <a:r>
                        <a:rPr lang="en-US" sz="2600" u="none" strike="noStrike" cap="none">
                          <a:solidFill>
                            <a:srgbClr val="FF0000"/>
                          </a:solidFill>
                        </a:rPr>
                        <a:t>0 am</a:t>
                      </a:r>
                      <a:endParaRPr sz="2600" u="none" strike="noStrike" cap="none">
                        <a:solidFill>
                          <a:srgbClr val="FF0000"/>
                        </a:solidFill>
                        <a:latin typeface="Calibri"/>
                        <a:ea typeface="Calibri"/>
                        <a:cs typeface="Calibri"/>
                        <a:sym typeface="Calibri"/>
                      </a:endParaRPr>
                    </a:p>
                  </a:txBody>
                  <a:tcPr marL="56625" marR="56625" marT="0" marB="0" anchor="ctr"/>
                </a:tc>
                <a:tc>
                  <a:txBody>
                    <a:bodyPr/>
                    <a:lstStyle/>
                    <a:p>
                      <a:pPr marL="0" marR="0" lvl="0" indent="0" algn="ctr" rtl="0">
                        <a:lnSpc>
                          <a:spcPct val="107000"/>
                        </a:lnSpc>
                        <a:spcBef>
                          <a:spcPts val="0"/>
                        </a:spcBef>
                        <a:spcAft>
                          <a:spcPts val="0"/>
                        </a:spcAft>
                        <a:buNone/>
                      </a:pPr>
                      <a:r>
                        <a:rPr lang="en-US" sz="2600" b="1" u="none" strike="noStrike" cap="none"/>
                        <a:t>Cafeteria release</a:t>
                      </a:r>
                      <a:endParaRPr sz="26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01"/>
                  </a:ext>
                </a:extLst>
              </a:tr>
              <a:tr h="472600">
                <a:tc>
                  <a:txBody>
                    <a:bodyPr/>
                    <a:lstStyle/>
                    <a:p>
                      <a:pPr marL="0" marR="0" lvl="0" indent="0" algn="l" rtl="0">
                        <a:lnSpc>
                          <a:spcPct val="107000"/>
                        </a:lnSpc>
                        <a:spcBef>
                          <a:spcPts val="0"/>
                        </a:spcBef>
                        <a:spcAft>
                          <a:spcPts val="0"/>
                        </a:spcAft>
                        <a:buNone/>
                      </a:pPr>
                      <a:endParaRPr sz="2600">
                        <a:solidFill>
                          <a:srgbClr val="FF0000"/>
                        </a:solidFill>
                      </a:endParaRPr>
                    </a:p>
                  </a:txBody>
                  <a:tcPr marL="56625" marR="56625" marT="0" marB="0" anchor="ctr"/>
                </a:tc>
                <a:tc>
                  <a:txBody>
                    <a:bodyPr/>
                    <a:lstStyle/>
                    <a:p>
                      <a:pPr marL="0" marR="0" lvl="0" indent="0" algn="ctr" rtl="0">
                        <a:lnSpc>
                          <a:spcPct val="107000"/>
                        </a:lnSpc>
                        <a:spcBef>
                          <a:spcPts val="0"/>
                        </a:spcBef>
                        <a:spcAft>
                          <a:spcPts val="0"/>
                        </a:spcAft>
                        <a:buNone/>
                      </a:pPr>
                      <a:endParaRPr sz="2600" b="1" u="none" strike="noStrike" cap="none"/>
                    </a:p>
                  </a:txBody>
                  <a:tcPr marL="56625" marR="56625" marT="0" marB="0" anchor="ctr"/>
                </a:tc>
                <a:extLst>
                  <a:ext uri="{0D108BD9-81ED-4DB2-BD59-A6C34878D82A}">
                    <a16:rowId xmlns:a16="http://schemas.microsoft.com/office/drawing/2014/main" val="10002"/>
                  </a:ext>
                </a:extLst>
              </a:tr>
              <a:tr h="443050">
                <a:tc>
                  <a:txBody>
                    <a:bodyPr/>
                    <a:lstStyle/>
                    <a:p>
                      <a:pPr marL="0" marR="0" lvl="0" indent="0" algn="l" rtl="0">
                        <a:lnSpc>
                          <a:spcPct val="107000"/>
                        </a:lnSpc>
                        <a:spcBef>
                          <a:spcPts val="0"/>
                        </a:spcBef>
                        <a:spcAft>
                          <a:spcPts val="0"/>
                        </a:spcAft>
                        <a:buNone/>
                      </a:pPr>
                      <a:r>
                        <a:rPr lang="en-US" sz="2200">
                          <a:solidFill>
                            <a:srgbClr val="FF0000"/>
                          </a:solidFill>
                        </a:rPr>
                        <a:t>8</a:t>
                      </a:r>
                      <a:r>
                        <a:rPr lang="en-US" sz="2200" u="none" strike="noStrike" cap="none">
                          <a:solidFill>
                            <a:srgbClr val="FF0000"/>
                          </a:solidFill>
                        </a:rPr>
                        <a:t>:</a:t>
                      </a:r>
                      <a:r>
                        <a:rPr lang="en-US" sz="2200">
                          <a:solidFill>
                            <a:srgbClr val="FF0000"/>
                          </a:solidFill>
                        </a:rPr>
                        <a:t>55</a:t>
                      </a:r>
                      <a:r>
                        <a:rPr lang="en-US" sz="2200" u="none" strike="noStrike" cap="none">
                          <a:solidFill>
                            <a:srgbClr val="FF0000"/>
                          </a:solidFill>
                        </a:rPr>
                        <a:t> am</a:t>
                      </a:r>
                      <a:endParaRPr sz="2200" u="none" strike="noStrike" cap="none">
                        <a:solidFill>
                          <a:srgbClr val="FF0000"/>
                        </a:solidFill>
                        <a:latin typeface="Calibri"/>
                        <a:ea typeface="Calibri"/>
                        <a:cs typeface="Calibri"/>
                        <a:sym typeface="Calibri"/>
                      </a:endParaRPr>
                    </a:p>
                  </a:txBody>
                  <a:tcPr marL="56625" marR="56625" marT="0" marB="0" anchor="ctr"/>
                </a:tc>
                <a:tc rowSpan="2">
                  <a:txBody>
                    <a:bodyPr/>
                    <a:lstStyle/>
                    <a:p>
                      <a:pPr marL="0" marR="0" lvl="0" indent="0" algn="ctr" rtl="0">
                        <a:lnSpc>
                          <a:spcPct val="107000"/>
                        </a:lnSpc>
                        <a:spcBef>
                          <a:spcPts val="0"/>
                        </a:spcBef>
                        <a:spcAft>
                          <a:spcPts val="0"/>
                        </a:spcAft>
                        <a:buNone/>
                      </a:pPr>
                      <a:r>
                        <a:rPr lang="en-US" sz="2200" b="1"/>
                        <a:t>1st Block and Breakfast</a:t>
                      </a: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03"/>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10:20 am</a:t>
                      </a:r>
                      <a:endParaRPr sz="2200" u="none" strike="noStrike" cap="none">
                        <a:solidFill>
                          <a:srgbClr val="FF0000"/>
                        </a:solidFill>
                        <a:latin typeface="Calibri"/>
                        <a:ea typeface="Calibri"/>
                        <a:cs typeface="Calibri"/>
                        <a:sym typeface="Calibri"/>
                      </a:endParaRPr>
                    </a:p>
                  </a:txBody>
                  <a:tcPr marL="56625" marR="56625" marT="0" marB="0" anchor="ctr"/>
                </a:tc>
                <a:tc vMerge="1">
                  <a:txBody>
                    <a:bodyPr/>
                    <a:lstStyle/>
                    <a:p>
                      <a:endParaRPr lang="en-US"/>
                    </a:p>
                  </a:txBody>
                  <a:tcPr/>
                </a:tc>
                <a:extLst>
                  <a:ext uri="{0D108BD9-81ED-4DB2-BD59-A6C34878D82A}">
                    <a16:rowId xmlns:a16="http://schemas.microsoft.com/office/drawing/2014/main" val="10004"/>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 </a:t>
                      </a:r>
                      <a:endParaRPr sz="2200" u="none" strike="noStrike" cap="none">
                        <a:solidFill>
                          <a:srgbClr val="FF0000"/>
                        </a:solidFill>
                        <a:latin typeface="Calibri"/>
                        <a:ea typeface="Calibri"/>
                        <a:cs typeface="Calibri"/>
                        <a:sym typeface="Calibri"/>
                      </a:endParaRPr>
                    </a:p>
                  </a:txBody>
                  <a:tcPr marL="56625" marR="56625" marT="0" marB="0" anchor="ctr"/>
                </a:tc>
                <a:tc>
                  <a:txBody>
                    <a:bodyPr/>
                    <a:lstStyle/>
                    <a:p>
                      <a:pPr marL="0" marR="0" lvl="0" indent="0" algn="ctr" rtl="0">
                        <a:lnSpc>
                          <a:spcPct val="107000"/>
                        </a:lnSpc>
                        <a:spcBef>
                          <a:spcPts val="0"/>
                        </a:spcBef>
                        <a:spcAft>
                          <a:spcPts val="0"/>
                        </a:spcAft>
                        <a:buNone/>
                      </a:pPr>
                      <a:r>
                        <a:rPr lang="en-US" sz="2200" b="1" u="none" strike="noStrike" cap="none"/>
                        <a:t> </a:t>
                      </a: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05"/>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10:2</a:t>
                      </a:r>
                      <a:r>
                        <a:rPr lang="en-US" sz="2200">
                          <a:solidFill>
                            <a:srgbClr val="FF0000"/>
                          </a:solidFill>
                        </a:rPr>
                        <a:t>5</a:t>
                      </a:r>
                      <a:r>
                        <a:rPr lang="en-US" sz="2200" u="none" strike="noStrike" cap="none">
                          <a:solidFill>
                            <a:srgbClr val="FF0000"/>
                          </a:solidFill>
                        </a:rPr>
                        <a:t> am</a:t>
                      </a:r>
                      <a:endParaRPr sz="2200" u="none" strike="noStrike" cap="none">
                        <a:solidFill>
                          <a:srgbClr val="FF0000"/>
                        </a:solidFill>
                        <a:latin typeface="Calibri"/>
                        <a:ea typeface="Calibri"/>
                        <a:cs typeface="Calibri"/>
                        <a:sym typeface="Calibri"/>
                      </a:endParaRPr>
                    </a:p>
                  </a:txBody>
                  <a:tcPr marL="56625" marR="56625" marT="0" marB="0" anchor="ctr"/>
                </a:tc>
                <a:tc rowSpan="2">
                  <a:txBody>
                    <a:bodyPr/>
                    <a:lstStyle/>
                    <a:p>
                      <a:pPr marL="0" marR="0" lvl="0" indent="0" algn="ctr" rtl="0">
                        <a:lnSpc>
                          <a:spcPct val="107000"/>
                        </a:lnSpc>
                        <a:spcBef>
                          <a:spcPts val="0"/>
                        </a:spcBef>
                        <a:spcAft>
                          <a:spcPts val="0"/>
                        </a:spcAft>
                        <a:buNone/>
                      </a:pPr>
                      <a:r>
                        <a:rPr lang="en-US" sz="2200" b="1" u="none" strike="noStrike" cap="none"/>
                        <a:t>2</a:t>
                      </a:r>
                      <a:r>
                        <a:rPr lang="en-US" sz="2200" b="1" u="none" strike="noStrike" cap="none" baseline="30000"/>
                        <a:t>nd</a:t>
                      </a:r>
                      <a:r>
                        <a:rPr lang="en-US" sz="2200" b="1" u="none" strike="noStrike" cap="none"/>
                        <a:t> block</a:t>
                      </a: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06"/>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11:4</a:t>
                      </a:r>
                      <a:r>
                        <a:rPr lang="en-US" sz="2200">
                          <a:solidFill>
                            <a:srgbClr val="FF0000"/>
                          </a:solidFill>
                        </a:rPr>
                        <a:t>0</a:t>
                      </a:r>
                      <a:r>
                        <a:rPr lang="en-US" sz="2200" u="none" strike="noStrike" cap="none">
                          <a:solidFill>
                            <a:srgbClr val="FF0000"/>
                          </a:solidFill>
                        </a:rPr>
                        <a:t> am</a:t>
                      </a:r>
                      <a:endParaRPr sz="2200" u="none" strike="noStrike" cap="none">
                        <a:solidFill>
                          <a:srgbClr val="FF0000"/>
                        </a:solidFill>
                        <a:latin typeface="Calibri"/>
                        <a:ea typeface="Calibri"/>
                        <a:cs typeface="Calibri"/>
                        <a:sym typeface="Calibri"/>
                      </a:endParaRPr>
                    </a:p>
                  </a:txBody>
                  <a:tcPr marL="56625" marR="56625" marT="0" marB="0" anchor="ctr"/>
                </a:tc>
                <a:tc vMerge="1">
                  <a:txBody>
                    <a:bodyPr/>
                    <a:lstStyle/>
                    <a:p>
                      <a:endParaRPr lang="en-US"/>
                    </a:p>
                  </a:txBody>
                  <a:tcPr/>
                </a:tc>
                <a:extLst>
                  <a:ext uri="{0D108BD9-81ED-4DB2-BD59-A6C34878D82A}">
                    <a16:rowId xmlns:a16="http://schemas.microsoft.com/office/drawing/2014/main" val="10007"/>
                  </a:ext>
                </a:extLst>
              </a:tr>
              <a:tr h="413525">
                <a:tc>
                  <a:txBody>
                    <a:bodyPr/>
                    <a:lstStyle/>
                    <a:p>
                      <a:pPr marL="0" marR="0" lvl="0" indent="0" algn="l" rtl="0">
                        <a:lnSpc>
                          <a:spcPct val="107000"/>
                        </a:lnSpc>
                        <a:spcBef>
                          <a:spcPts val="0"/>
                        </a:spcBef>
                        <a:spcAft>
                          <a:spcPts val="0"/>
                        </a:spcAft>
                        <a:buNone/>
                      </a:pPr>
                      <a:endParaRPr sz="2200" u="none" strike="noStrike" cap="none">
                        <a:solidFill>
                          <a:srgbClr val="FF0000"/>
                        </a:solidFill>
                        <a:latin typeface="Calibri"/>
                        <a:ea typeface="Calibri"/>
                        <a:cs typeface="Calibri"/>
                        <a:sym typeface="Calibri"/>
                      </a:endParaRPr>
                    </a:p>
                  </a:txBody>
                  <a:tcPr marL="56625" marR="56625" marT="0" marB="0" anchor="ctr"/>
                </a:tc>
                <a:tc>
                  <a:txBody>
                    <a:bodyPr/>
                    <a:lstStyle/>
                    <a:p>
                      <a:pPr marL="0" marR="0" lvl="0" indent="0" algn="ctr" rtl="0">
                        <a:lnSpc>
                          <a:spcPct val="107000"/>
                        </a:lnSpc>
                        <a:spcBef>
                          <a:spcPts val="0"/>
                        </a:spcBef>
                        <a:spcAft>
                          <a:spcPts val="0"/>
                        </a:spcAft>
                        <a:buNone/>
                      </a:pP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08"/>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11:4</a:t>
                      </a:r>
                      <a:r>
                        <a:rPr lang="en-US" sz="2200">
                          <a:solidFill>
                            <a:srgbClr val="FF0000"/>
                          </a:solidFill>
                        </a:rPr>
                        <a:t>5</a:t>
                      </a:r>
                      <a:r>
                        <a:rPr lang="en-US" sz="2200" u="none" strike="noStrike" cap="none">
                          <a:solidFill>
                            <a:srgbClr val="FF0000"/>
                          </a:solidFill>
                        </a:rPr>
                        <a:t> am</a:t>
                      </a:r>
                      <a:endParaRPr sz="2200" u="none" strike="noStrike" cap="none">
                        <a:solidFill>
                          <a:srgbClr val="FF0000"/>
                        </a:solidFill>
                        <a:latin typeface="Calibri"/>
                        <a:ea typeface="Calibri"/>
                        <a:cs typeface="Calibri"/>
                        <a:sym typeface="Calibri"/>
                      </a:endParaRPr>
                    </a:p>
                  </a:txBody>
                  <a:tcPr marL="56625" marR="56625" marT="0" marB="0" anchor="ctr"/>
                </a:tc>
                <a:tc rowSpan="2">
                  <a:txBody>
                    <a:bodyPr/>
                    <a:lstStyle/>
                    <a:p>
                      <a:pPr marL="0" marR="0" lvl="0" indent="0" algn="ctr" rtl="0">
                        <a:lnSpc>
                          <a:spcPct val="107000"/>
                        </a:lnSpc>
                        <a:spcBef>
                          <a:spcPts val="0"/>
                        </a:spcBef>
                        <a:spcAft>
                          <a:spcPts val="0"/>
                        </a:spcAft>
                        <a:buNone/>
                      </a:pPr>
                      <a:r>
                        <a:rPr lang="en-US" sz="2200" b="1" u="none" strike="noStrike" cap="none"/>
                        <a:t>3</a:t>
                      </a:r>
                      <a:r>
                        <a:rPr lang="en-US" sz="2200" b="1" u="none" strike="noStrike" cap="none" baseline="30000"/>
                        <a:t>rd</a:t>
                      </a:r>
                      <a:r>
                        <a:rPr lang="en-US" sz="2200" b="1" u="none" strike="noStrike" cap="none"/>
                        <a:t> Block with Lunch</a:t>
                      </a: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09"/>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1:</a:t>
                      </a:r>
                      <a:r>
                        <a:rPr lang="en-US" sz="2200">
                          <a:solidFill>
                            <a:srgbClr val="FF0000"/>
                          </a:solidFill>
                        </a:rPr>
                        <a:t>25</a:t>
                      </a:r>
                      <a:r>
                        <a:rPr lang="en-US" sz="2200" u="none" strike="noStrike" cap="none">
                          <a:solidFill>
                            <a:srgbClr val="FF0000"/>
                          </a:solidFill>
                        </a:rPr>
                        <a:t>  pm</a:t>
                      </a:r>
                      <a:endParaRPr sz="2200" u="none" strike="noStrike" cap="none">
                        <a:solidFill>
                          <a:srgbClr val="FF0000"/>
                        </a:solidFill>
                        <a:latin typeface="Calibri"/>
                        <a:ea typeface="Calibri"/>
                        <a:cs typeface="Calibri"/>
                        <a:sym typeface="Calibri"/>
                      </a:endParaRPr>
                    </a:p>
                  </a:txBody>
                  <a:tcPr marL="56625" marR="56625" marT="0" marB="0" anchor="ctr"/>
                </a:tc>
                <a:tc vMerge="1">
                  <a:txBody>
                    <a:bodyPr/>
                    <a:lstStyle/>
                    <a:p>
                      <a:endParaRPr lang="en-US"/>
                    </a:p>
                  </a:txBody>
                  <a:tcPr/>
                </a:tc>
                <a:extLst>
                  <a:ext uri="{0D108BD9-81ED-4DB2-BD59-A6C34878D82A}">
                    <a16:rowId xmlns:a16="http://schemas.microsoft.com/office/drawing/2014/main" val="10010"/>
                  </a:ext>
                </a:extLst>
              </a:tr>
              <a:tr h="413525">
                <a:tc>
                  <a:txBody>
                    <a:bodyPr/>
                    <a:lstStyle/>
                    <a:p>
                      <a:pPr marL="0" marR="0" lvl="0" indent="0" algn="l" rtl="0">
                        <a:lnSpc>
                          <a:spcPct val="107000"/>
                        </a:lnSpc>
                        <a:spcBef>
                          <a:spcPts val="0"/>
                        </a:spcBef>
                        <a:spcAft>
                          <a:spcPts val="0"/>
                        </a:spcAft>
                        <a:buNone/>
                      </a:pPr>
                      <a:endParaRPr sz="2200" u="none" strike="noStrike" cap="none">
                        <a:solidFill>
                          <a:srgbClr val="FF0000"/>
                        </a:solidFill>
                        <a:latin typeface="Calibri"/>
                        <a:ea typeface="Calibri"/>
                        <a:cs typeface="Calibri"/>
                        <a:sym typeface="Calibri"/>
                      </a:endParaRPr>
                    </a:p>
                  </a:txBody>
                  <a:tcPr marL="56625" marR="56625" marT="0" marB="0" anchor="ctr"/>
                </a:tc>
                <a:tc>
                  <a:txBody>
                    <a:bodyPr/>
                    <a:lstStyle/>
                    <a:p>
                      <a:pPr marL="0" marR="0" lvl="0" indent="0" algn="ctr" rtl="0">
                        <a:lnSpc>
                          <a:spcPct val="107000"/>
                        </a:lnSpc>
                        <a:spcBef>
                          <a:spcPts val="0"/>
                        </a:spcBef>
                        <a:spcAft>
                          <a:spcPts val="0"/>
                        </a:spcAft>
                        <a:buNone/>
                      </a:pP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11"/>
                  </a:ext>
                </a:extLst>
              </a:tr>
              <a:tr h="443050">
                <a:tc>
                  <a:txBody>
                    <a:bodyPr/>
                    <a:lstStyle/>
                    <a:p>
                      <a:pPr marL="0" marR="0" lvl="0" indent="0" algn="l" rtl="0">
                        <a:lnSpc>
                          <a:spcPct val="107000"/>
                        </a:lnSpc>
                        <a:spcBef>
                          <a:spcPts val="0"/>
                        </a:spcBef>
                        <a:spcAft>
                          <a:spcPts val="0"/>
                        </a:spcAft>
                        <a:buNone/>
                      </a:pPr>
                      <a:r>
                        <a:rPr lang="en-US" sz="2200" u="none" strike="noStrike" cap="none">
                          <a:solidFill>
                            <a:srgbClr val="FF0000"/>
                          </a:solidFill>
                        </a:rPr>
                        <a:t>1:</a:t>
                      </a:r>
                      <a:r>
                        <a:rPr lang="en-US" sz="2200">
                          <a:solidFill>
                            <a:srgbClr val="FF0000"/>
                          </a:solidFill>
                        </a:rPr>
                        <a:t>30</a:t>
                      </a:r>
                      <a:r>
                        <a:rPr lang="en-US" sz="2200" u="none" strike="noStrike" cap="none">
                          <a:solidFill>
                            <a:srgbClr val="FF0000"/>
                          </a:solidFill>
                        </a:rPr>
                        <a:t> pm</a:t>
                      </a:r>
                      <a:endParaRPr sz="2200" u="none" strike="noStrike" cap="none">
                        <a:solidFill>
                          <a:srgbClr val="FF0000"/>
                        </a:solidFill>
                        <a:latin typeface="Calibri"/>
                        <a:ea typeface="Calibri"/>
                        <a:cs typeface="Calibri"/>
                        <a:sym typeface="Calibri"/>
                      </a:endParaRPr>
                    </a:p>
                  </a:txBody>
                  <a:tcPr marL="56625" marR="56625" marT="0" marB="0" anchor="ctr"/>
                </a:tc>
                <a:tc rowSpan="2">
                  <a:txBody>
                    <a:bodyPr/>
                    <a:lstStyle/>
                    <a:p>
                      <a:pPr marL="0" marR="0" lvl="0" indent="0" algn="ctr" rtl="0">
                        <a:lnSpc>
                          <a:spcPct val="107000"/>
                        </a:lnSpc>
                        <a:spcBef>
                          <a:spcPts val="0"/>
                        </a:spcBef>
                        <a:spcAft>
                          <a:spcPts val="0"/>
                        </a:spcAft>
                        <a:buNone/>
                      </a:pPr>
                      <a:r>
                        <a:rPr lang="en-US" sz="2200" b="1" u="none" strike="noStrike" cap="none"/>
                        <a:t>4</a:t>
                      </a:r>
                      <a:r>
                        <a:rPr lang="en-US" sz="2200" b="1" u="none" strike="noStrike" cap="none" baseline="30000"/>
                        <a:t>th</a:t>
                      </a:r>
                      <a:r>
                        <a:rPr lang="en-US" sz="2200" b="1" u="none" strike="noStrike" cap="none"/>
                        <a:t> block</a:t>
                      </a: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12"/>
                  </a:ext>
                </a:extLst>
              </a:tr>
              <a:tr h="443050">
                <a:tc>
                  <a:txBody>
                    <a:bodyPr/>
                    <a:lstStyle/>
                    <a:p>
                      <a:pPr marL="0" marR="0" lvl="0" indent="0" algn="l" rtl="0">
                        <a:lnSpc>
                          <a:spcPct val="107000"/>
                        </a:lnSpc>
                        <a:spcBef>
                          <a:spcPts val="0"/>
                        </a:spcBef>
                        <a:spcAft>
                          <a:spcPts val="0"/>
                        </a:spcAft>
                        <a:buNone/>
                      </a:pPr>
                      <a:r>
                        <a:rPr lang="en-US" sz="2200">
                          <a:solidFill>
                            <a:srgbClr val="FF0000"/>
                          </a:solidFill>
                        </a:rPr>
                        <a:t>2</a:t>
                      </a:r>
                      <a:r>
                        <a:rPr lang="en-US" sz="2200" u="none" strike="noStrike" cap="none">
                          <a:solidFill>
                            <a:srgbClr val="FF0000"/>
                          </a:solidFill>
                        </a:rPr>
                        <a:t>:</a:t>
                      </a:r>
                      <a:r>
                        <a:rPr lang="en-US" sz="2200">
                          <a:solidFill>
                            <a:srgbClr val="FF0000"/>
                          </a:solidFill>
                        </a:rPr>
                        <a:t>45</a:t>
                      </a:r>
                      <a:r>
                        <a:rPr lang="en-US" sz="2200" u="none" strike="noStrike" cap="none">
                          <a:solidFill>
                            <a:srgbClr val="FF0000"/>
                          </a:solidFill>
                        </a:rPr>
                        <a:t> pm</a:t>
                      </a:r>
                      <a:endParaRPr sz="2200" u="none" strike="noStrike" cap="none">
                        <a:solidFill>
                          <a:srgbClr val="FF0000"/>
                        </a:solidFill>
                        <a:latin typeface="Calibri"/>
                        <a:ea typeface="Calibri"/>
                        <a:cs typeface="Calibri"/>
                        <a:sym typeface="Calibri"/>
                      </a:endParaRPr>
                    </a:p>
                  </a:txBody>
                  <a:tcPr marL="56625" marR="56625" marT="0" marB="0" anchor="ctr"/>
                </a:tc>
                <a:tc vMerge="1">
                  <a:txBody>
                    <a:bodyPr/>
                    <a:lstStyle/>
                    <a:p>
                      <a:endParaRPr lang="en-US"/>
                    </a:p>
                  </a:txBody>
                  <a:tcPr/>
                </a:tc>
                <a:extLst>
                  <a:ext uri="{0D108BD9-81ED-4DB2-BD59-A6C34878D82A}">
                    <a16:rowId xmlns:a16="http://schemas.microsoft.com/office/drawing/2014/main" val="10013"/>
                  </a:ext>
                </a:extLst>
              </a:tr>
              <a:tr h="413525">
                <a:tc>
                  <a:txBody>
                    <a:bodyPr/>
                    <a:lstStyle/>
                    <a:p>
                      <a:pPr marL="0" marR="0" lvl="0" indent="0" algn="l" rtl="0">
                        <a:lnSpc>
                          <a:spcPct val="107000"/>
                        </a:lnSpc>
                        <a:spcBef>
                          <a:spcPts val="0"/>
                        </a:spcBef>
                        <a:spcAft>
                          <a:spcPts val="0"/>
                        </a:spcAft>
                        <a:buNone/>
                      </a:pPr>
                      <a:endParaRPr sz="2200">
                        <a:solidFill>
                          <a:srgbClr val="FF0000"/>
                        </a:solidFill>
                      </a:endParaRPr>
                    </a:p>
                  </a:txBody>
                  <a:tcPr marL="56625" marR="56625" marT="0" marB="0" anchor="ctr"/>
                </a:tc>
                <a:tc>
                  <a:txBody>
                    <a:bodyPr/>
                    <a:lstStyle/>
                    <a:p>
                      <a:pPr marL="0" marR="0" lvl="0" indent="0" algn="ctr" rtl="0">
                        <a:lnSpc>
                          <a:spcPct val="107000"/>
                        </a:lnSpc>
                        <a:spcBef>
                          <a:spcPts val="0"/>
                        </a:spcBef>
                        <a:spcAft>
                          <a:spcPts val="0"/>
                        </a:spcAft>
                        <a:buNone/>
                      </a:pPr>
                      <a:endParaRPr sz="2200" b="1" u="none" strike="noStrike" cap="none"/>
                    </a:p>
                  </a:txBody>
                  <a:tcPr marL="56625" marR="56625" marT="0" marB="0" anchor="ctr"/>
                </a:tc>
                <a:extLst>
                  <a:ext uri="{0D108BD9-81ED-4DB2-BD59-A6C34878D82A}">
                    <a16:rowId xmlns:a16="http://schemas.microsoft.com/office/drawing/2014/main" val="10014"/>
                  </a:ext>
                </a:extLst>
              </a:tr>
              <a:tr h="443050">
                <a:tc>
                  <a:txBody>
                    <a:bodyPr/>
                    <a:lstStyle/>
                    <a:p>
                      <a:pPr marL="0" marR="0" lvl="0" indent="0" algn="l" rtl="0">
                        <a:lnSpc>
                          <a:spcPct val="107000"/>
                        </a:lnSpc>
                        <a:spcBef>
                          <a:spcPts val="0"/>
                        </a:spcBef>
                        <a:spcAft>
                          <a:spcPts val="0"/>
                        </a:spcAft>
                        <a:buNone/>
                      </a:pPr>
                      <a:r>
                        <a:rPr lang="en-US" sz="2200">
                          <a:solidFill>
                            <a:srgbClr val="FF0000"/>
                          </a:solidFill>
                        </a:rPr>
                        <a:t>2:45</a:t>
                      </a:r>
                      <a:r>
                        <a:rPr lang="en-US" sz="2200" u="none" strike="noStrike" cap="none">
                          <a:solidFill>
                            <a:srgbClr val="FF0000"/>
                          </a:solidFill>
                        </a:rPr>
                        <a:t> pm</a:t>
                      </a:r>
                      <a:endParaRPr sz="2200" u="none" strike="noStrike" cap="none">
                        <a:solidFill>
                          <a:srgbClr val="FF0000"/>
                        </a:solidFill>
                        <a:latin typeface="Calibri"/>
                        <a:ea typeface="Calibri"/>
                        <a:cs typeface="Calibri"/>
                        <a:sym typeface="Calibri"/>
                      </a:endParaRPr>
                    </a:p>
                  </a:txBody>
                  <a:tcPr marL="56625" marR="56625" marT="0" marB="0" anchor="ctr"/>
                </a:tc>
                <a:tc>
                  <a:txBody>
                    <a:bodyPr/>
                    <a:lstStyle/>
                    <a:p>
                      <a:pPr marL="0" marR="0" lvl="0" indent="0" algn="ctr" rtl="0">
                        <a:lnSpc>
                          <a:spcPct val="107000"/>
                        </a:lnSpc>
                        <a:spcBef>
                          <a:spcPts val="0"/>
                        </a:spcBef>
                        <a:spcAft>
                          <a:spcPts val="0"/>
                        </a:spcAft>
                        <a:buNone/>
                      </a:pPr>
                      <a:r>
                        <a:rPr lang="en-US" sz="2200" b="1" u="none" strike="noStrike" cap="none"/>
                        <a:t>   Dismissal</a:t>
                      </a:r>
                      <a:endParaRPr sz="2200" b="1" u="none" strike="noStrike" cap="none">
                        <a:latin typeface="Calibri"/>
                        <a:ea typeface="Calibri"/>
                        <a:cs typeface="Calibri"/>
                        <a:sym typeface="Calibri"/>
                      </a:endParaRPr>
                    </a:p>
                  </a:txBody>
                  <a:tcPr marL="56625" marR="56625" marT="0" marB="0" anchor="ctr"/>
                </a:tc>
                <a:extLst>
                  <a:ext uri="{0D108BD9-81ED-4DB2-BD59-A6C34878D82A}">
                    <a16:rowId xmlns:a16="http://schemas.microsoft.com/office/drawing/2014/main" val="10015"/>
                  </a:ext>
                </a:extLst>
              </a:tr>
            </a:tbl>
          </a:graphicData>
        </a:graphic>
      </p:graphicFrame>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838200" y="457200"/>
            <a:ext cx="7055380" cy="8426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400"/>
              <a:buFont typeface="Arial"/>
              <a:buNone/>
            </a:pPr>
            <a:r>
              <a:rPr lang="en-US" sz="2400" b="1">
                <a:latin typeface="Arial"/>
                <a:ea typeface="Arial"/>
                <a:cs typeface="Arial"/>
                <a:sym typeface="Arial"/>
              </a:rPr>
              <a:t>Blended learning at the Success Center?</a:t>
            </a:r>
            <a:endParaRPr sz="2400">
              <a:latin typeface="Arial"/>
              <a:ea typeface="Arial"/>
              <a:cs typeface="Arial"/>
              <a:sym typeface="Arial"/>
            </a:endParaRPr>
          </a:p>
        </p:txBody>
      </p:sp>
      <p:sp>
        <p:nvSpPr>
          <p:cNvPr id="208" name="Google Shape;208;p9"/>
          <p:cNvSpPr txBox="1">
            <a:spLocks noGrp="1"/>
          </p:cNvSpPr>
          <p:nvPr>
            <p:ph type="body" idx="1"/>
          </p:nvPr>
        </p:nvSpPr>
        <p:spPr>
          <a:xfrm>
            <a:off x="609600" y="1447800"/>
            <a:ext cx="6711654"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The students will complete assignments using a combination of face-to-face teacher-led instruction and online, computer based curriculum with the assistance of learning facilitators.</a:t>
            </a:r>
            <a:endParaRPr/>
          </a:p>
          <a:p>
            <a:pPr marL="342900" lvl="0" indent="-342900" algn="l" rtl="0">
              <a:spcBef>
                <a:spcPts val="1000"/>
              </a:spcBef>
              <a:spcAft>
                <a:spcPts val="0"/>
              </a:spcAft>
              <a:buSzPts val="1600"/>
              <a:buChar char="►"/>
            </a:pPr>
            <a:r>
              <a:rPr lang="en-US"/>
              <a:t> Edgenuity is the online instructional platform that serves as the basis of curriculum along with supplemental assignments given by individual facilitators.</a:t>
            </a:r>
            <a:endParaRPr/>
          </a:p>
          <a:p>
            <a:pPr marL="342900" lvl="0" indent="-342900" algn="l" rtl="0">
              <a:spcBef>
                <a:spcPts val="1000"/>
              </a:spcBef>
              <a:spcAft>
                <a:spcPts val="0"/>
              </a:spcAft>
              <a:buSzPts val="1600"/>
              <a:buChar char="►"/>
            </a:pPr>
            <a:r>
              <a:rPr lang="en-US"/>
              <a:t> Students are expected to attain 80% accuracy on course work before advancing.</a:t>
            </a:r>
            <a:endParaRPr/>
          </a:p>
        </p:txBody>
      </p:sp>
      <p:pic>
        <p:nvPicPr>
          <p:cNvPr id="209" name="Google Shape;209;p9"/>
          <p:cNvPicPr preferRelativeResize="0"/>
          <p:nvPr/>
        </p:nvPicPr>
        <p:blipFill rotWithShape="1">
          <a:blip r:embed="rId3">
            <a:alphaModFix/>
          </a:blip>
          <a:srcRect/>
          <a:stretch/>
        </p:blipFill>
        <p:spPr>
          <a:xfrm>
            <a:off x="7321254" y="5334001"/>
            <a:ext cx="1470474" cy="1195230"/>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Ion">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On-screen Show (4:3)</PresentationFormat>
  <Paragraphs>208</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Noto Sans Symbols</vt:lpstr>
      <vt:lpstr>Century Gothic</vt:lpstr>
      <vt:lpstr>Calibri</vt:lpstr>
      <vt:lpstr>Quattrocento Sans</vt:lpstr>
      <vt:lpstr>Arial</vt:lpstr>
      <vt:lpstr>Times New Roman</vt:lpstr>
      <vt:lpstr>Times</vt:lpstr>
      <vt:lpstr>Ion</vt:lpstr>
      <vt:lpstr>Success is our only option!</vt:lpstr>
      <vt:lpstr>DCSS Mission and Vision</vt:lpstr>
      <vt:lpstr>Success Center Mission</vt:lpstr>
      <vt:lpstr>Agenda </vt:lpstr>
      <vt:lpstr>What is The Douglas County Performance Learning Center?</vt:lpstr>
      <vt:lpstr>Performance Learning Center  Teachers and Staff</vt:lpstr>
      <vt:lpstr>A day in the life of a PLC student…</vt:lpstr>
      <vt:lpstr>PowerPoint Presentation</vt:lpstr>
      <vt:lpstr>Blended learning at the Success Center?</vt:lpstr>
      <vt:lpstr>Course Completion and Graduation Focus: Performance Learning Center</vt:lpstr>
      <vt:lpstr>Academic Focus: Performance Learning Center</vt:lpstr>
      <vt:lpstr>Student Attendance Focus: Performance Learning Center</vt:lpstr>
      <vt:lpstr>Student Attendance Focus: Performance Learning Center</vt:lpstr>
      <vt:lpstr>Discipline Focus: Cellphone and/or Electronic devices Performance Learning Center</vt:lpstr>
      <vt:lpstr>Discipline Focus: Performance Learning Center</vt:lpstr>
      <vt:lpstr>Performance Learning Center: Academic Dishonesty</vt:lpstr>
      <vt:lpstr>Performance Learning Center: Dress Code</vt:lpstr>
      <vt:lpstr>Performance Learning Center: Dress Code</vt:lpstr>
      <vt:lpstr>Performance Learning Center: Dress Code</vt:lpstr>
      <vt:lpstr>Transportation</vt:lpstr>
      <vt:lpstr>Success Center Goals</vt:lpstr>
      <vt:lpstr>Progress Tracking</vt:lpstr>
      <vt:lpstr>Additional Opportunities  for our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is our only option!</dc:title>
  <dc:creator>Dana Queen</dc:creator>
  <cp:lastModifiedBy>Antwan Horton</cp:lastModifiedBy>
  <cp:revision>2</cp:revision>
  <dcterms:created xsi:type="dcterms:W3CDTF">2012-08-27T16:46:57Z</dcterms:created>
  <dcterms:modified xsi:type="dcterms:W3CDTF">2020-09-29T11:53:24Z</dcterms:modified>
</cp:coreProperties>
</file>